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537" r:id="rId2"/>
    <p:sldId id="618" r:id="rId3"/>
    <p:sldId id="602" r:id="rId4"/>
    <p:sldId id="619" r:id="rId5"/>
    <p:sldId id="620" r:id="rId6"/>
    <p:sldId id="622" r:id="rId7"/>
    <p:sldId id="623" r:id="rId8"/>
    <p:sldId id="624" r:id="rId9"/>
    <p:sldId id="625" r:id="rId10"/>
    <p:sldId id="626" r:id="rId11"/>
    <p:sldId id="627" r:id="rId12"/>
    <p:sldId id="628" r:id="rId13"/>
    <p:sldId id="629" r:id="rId14"/>
    <p:sldId id="630" r:id="rId15"/>
    <p:sldId id="631" r:id="rId16"/>
    <p:sldId id="632" r:id="rId17"/>
    <p:sldId id="633" r:id="rId18"/>
    <p:sldId id="636" r:id="rId19"/>
    <p:sldId id="634" r:id="rId20"/>
    <p:sldId id="637" r:id="rId21"/>
    <p:sldId id="638" r:id="rId22"/>
    <p:sldId id="639" r:id="rId23"/>
    <p:sldId id="621" r:id="rId24"/>
    <p:sldId id="640" r:id="rId25"/>
    <p:sldId id="641" r:id="rId26"/>
    <p:sldId id="642" r:id="rId27"/>
  </p:sldIdLst>
  <p:sldSz cx="12192000" cy="6858000"/>
  <p:notesSz cx="6735763" cy="9866313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521415D9-36F7-43E2-AB2F-B90AF26B5E84}">
      <p14:sectionLst xmlns:p14="http://schemas.microsoft.com/office/powerpoint/2010/main">
        <p14:section name="Sección predeterminada" id="{EC42E7C2-B7E1-44F7-B4BD-10991CCBEA15}">
          <p14:sldIdLst>
            <p14:sldId id="537"/>
            <p14:sldId id="618"/>
            <p14:sldId id="602"/>
            <p14:sldId id="619"/>
            <p14:sldId id="620"/>
            <p14:sldId id="622"/>
            <p14:sldId id="623"/>
            <p14:sldId id="624"/>
            <p14:sldId id="625"/>
            <p14:sldId id="626"/>
            <p14:sldId id="627"/>
            <p14:sldId id="628"/>
            <p14:sldId id="629"/>
            <p14:sldId id="630"/>
            <p14:sldId id="631"/>
            <p14:sldId id="632"/>
            <p14:sldId id="633"/>
            <p14:sldId id="636"/>
            <p14:sldId id="634"/>
            <p14:sldId id="637"/>
            <p14:sldId id="638"/>
            <p14:sldId id="639"/>
            <p14:sldId id="621"/>
            <p14:sldId id="640"/>
            <p14:sldId id="641"/>
            <p14:sldId id="642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296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08" userDrawn="1">
          <p15:clr>
            <a:srgbClr val="A4A3A4"/>
          </p15:clr>
        </p15:guide>
        <p15:guide id="2" pos="2122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indows XP" initials="WX" lastIdx="2" clrIdx="0"/>
  <p:cmAuthor id="1" name="user" initials="u" lastIdx="17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B913"/>
    <a:srgbClr val="C00000"/>
    <a:srgbClr val="FF7D7D"/>
    <a:srgbClr val="FF4747"/>
    <a:srgbClr val="FA0000"/>
    <a:srgbClr val="C0C0C0"/>
    <a:srgbClr val="FD7250"/>
    <a:srgbClr val="00B1EF"/>
    <a:srgbClr val="FF2D2D"/>
    <a:srgbClr val="FF01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93" autoAdjust="0"/>
    <p:restoredTop sz="90564" autoAdjust="0"/>
  </p:normalViewPr>
  <p:slideViewPr>
    <p:cSldViewPr>
      <p:cViewPr varScale="1">
        <p:scale>
          <a:sx n="66" d="100"/>
          <a:sy n="66" d="100"/>
        </p:scale>
        <p:origin x="-228" y="-114"/>
      </p:cViewPr>
      <p:guideLst>
        <p:guide orient="horz" pos="2296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228" y="-96"/>
      </p:cViewPr>
      <p:guideLst>
        <p:guide orient="horz" pos="3108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565" cy="495367"/>
          </a:xfrm>
          <a:prstGeom prst="rect">
            <a:avLst/>
          </a:prstGeom>
        </p:spPr>
        <p:txBody>
          <a:bodyPr vert="horz" lIns="90754" tIns="45377" rIns="90754" bIns="45377" rtlCol="0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14626" y="0"/>
            <a:ext cx="2919565" cy="495367"/>
          </a:xfrm>
          <a:prstGeom prst="rect">
            <a:avLst/>
          </a:prstGeom>
        </p:spPr>
        <p:txBody>
          <a:bodyPr vert="horz" lIns="90754" tIns="45377" rIns="90754" bIns="45377" rtlCol="0"/>
          <a:lstStyle>
            <a:lvl1pPr algn="r">
              <a:defRPr sz="1200"/>
            </a:lvl1pPr>
          </a:lstStyle>
          <a:p>
            <a:fld id="{9F9BA7F3-8EAD-4046-A2BB-B5B5D619F258}" type="datetimeFigureOut">
              <a:rPr lang="es-PE" smtClean="0"/>
              <a:pPr/>
              <a:t>20/10/2014</a:t>
            </a:fld>
            <a:endParaRPr lang="es-PE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9370947"/>
            <a:ext cx="2919565" cy="495367"/>
          </a:xfrm>
          <a:prstGeom prst="rect">
            <a:avLst/>
          </a:prstGeom>
        </p:spPr>
        <p:txBody>
          <a:bodyPr vert="horz" lIns="90754" tIns="45377" rIns="90754" bIns="45377" rtlCol="0" anchor="b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14626" y="9370947"/>
            <a:ext cx="2919565" cy="495367"/>
          </a:xfrm>
          <a:prstGeom prst="rect">
            <a:avLst/>
          </a:prstGeom>
        </p:spPr>
        <p:txBody>
          <a:bodyPr vert="horz" lIns="90754" tIns="45377" rIns="90754" bIns="45377" rtlCol="0" anchor="b"/>
          <a:lstStyle>
            <a:lvl1pPr algn="r">
              <a:defRPr sz="1200"/>
            </a:lvl1pPr>
          </a:lstStyle>
          <a:p>
            <a:fld id="{33AC0532-0777-437E-9F2E-4F7663688929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4593807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26" tIns="45713" rIns="91426" bIns="45713" rtlCol="0"/>
          <a:lstStyle>
            <a:lvl1pPr algn="l">
              <a:defRPr sz="1200"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26" tIns="45713" rIns="91426" bIns="45713" rtlCol="0"/>
          <a:lstStyle>
            <a:lvl1pPr algn="r">
              <a:defRPr sz="1200"/>
            </a:lvl1pPr>
          </a:lstStyle>
          <a:p>
            <a:pPr>
              <a:defRPr/>
            </a:pPr>
            <a:fld id="{66E8EE41-FB70-4FD5-AF7B-3E1C68DD459B}" type="datetimeFigureOut">
              <a:rPr lang="es-ES"/>
              <a:pPr>
                <a:defRPr/>
              </a:pPr>
              <a:t>20/10/2014</a:t>
            </a:fld>
            <a:endParaRPr lang="es-ES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79375" y="739775"/>
            <a:ext cx="657701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6" tIns="45713" rIns="91426" bIns="45713" rtlCol="0" anchor="ctr"/>
          <a:lstStyle/>
          <a:p>
            <a:pPr lvl="0"/>
            <a:endParaRPr lang="es-ES" noProof="0" dirty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73577" y="4686500"/>
            <a:ext cx="5388610" cy="4439841"/>
          </a:xfrm>
          <a:prstGeom prst="rect">
            <a:avLst/>
          </a:prstGeom>
        </p:spPr>
        <p:txBody>
          <a:bodyPr vert="horz" lIns="91426" tIns="45713" rIns="91426" bIns="45713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26" tIns="45713" rIns="91426" bIns="45713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26" tIns="45713" rIns="91426" bIns="45713" rtlCol="0" anchor="b"/>
          <a:lstStyle>
            <a:lvl1pPr algn="r">
              <a:defRPr sz="1200"/>
            </a:lvl1pPr>
          </a:lstStyle>
          <a:p>
            <a:pPr>
              <a:defRPr/>
            </a:pPr>
            <a:fld id="{1B3DD5E3-8FDB-44C2-96E6-1A6D4236EA9E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599653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508" y="4343913"/>
            <a:ext cx="5028986" cy="4114361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PE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91178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508" y="4343913"/>
            <a:ext cx="5028986" cy="4114361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PE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91178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508" y="4343913"/>
            <a:ext cx="5028986" cy="4114361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PE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91178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508" y="4343913"/>
            <a:ext cx="5028986" cy="4114361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PE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911784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508" y="4343913"/>
            <a:ext cx="5028986" cy="4114361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PE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911784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508" y="4343913"/>
            <a:ext cx="5028986" cy="4114361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PE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911784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508" y="4343913"/>
            <a:ext cx="5028986" cy="4114361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PE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911784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508" y="4343913"/>
            <a:ext cx="5028986" cy="4114361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PE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911784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508" y="4343913"/>
            <a:ext cx="5028986" cy="4114361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PE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911784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508" y="4343913"/>
            <a:ext cx="5028986" cy="4114361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PE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91178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508" y="4343913"/>
            <a:ext cx="5028986" cy="4114361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PE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91178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508" y="4343913"/>
            <a:ext cx="5028986" cy="4114361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PE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91178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508" y="4343913"/>
            <a:ext cx="5028986" cy="4114361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PE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91178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508" y="4343913"/>
            <a:ext cx="5028986" cy="4114361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PE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91178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508" y="4343913"/>
            <a:ext cx="5028986" cy="4114361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PE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91178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508" y="4343913"/>
            <a:ext cx="5028986" cy="4114361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PE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91178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508" y="4343913"/>
            <a:ext cx="5028986" cy="4114361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PE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91178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508" y="4343913"/>
            <a:ext cx="5028986" cy="4114361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PE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91178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C0B585-D78A-45F5-A857-F53A184454B0}" type="datetimeFigureOut">
              <a:rPr lang="es-ES"/>
              <a:pPr>
                <a:defRPr/>
              </a:pPr>
              <a:t>20/10/2014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741707-C4E7-433F-A79E-80786A7423B2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81D0D8-8AF2-42CF-846A-EFEB766E8079}" type="datetimeFigureOut">
              <a:rPr lang="es-ES"/>
              <a:pPr>
                <a:defRPr/>
              </a:pPr>
              <a:t>20/10/2014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48DCC2-2A0A-4A5D-A32B-7ABA5247227A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BAA0AA-B69A-4B87-A9C2-A4B9A990E531}" type="datetimeFigureOut">
              <a:rPr lang="es-ES"/>
              <a:pPr>
                <a:defRPr/>
              </a:pPr>
              <a:t>20/10/2014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C943A-32DA-4F51-88D4-64F613F5BA90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48C61A-CEF6-433D-98DA-251536DA5643}" type="datetimeFigureOut">
              <a:rPr lang="es-ES"/>
              <a:pPr>
                <a:defRPr/>
              </a:pPr>
              <a:t>20/10/2014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F4D2D-F951-4F14-8CF9-8D1CE9A8902E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83432-43B7-4F58-978D-CA7E0B48CF13}" type="datetimeFigureOut">
              <a:rPr lang="es-ES"/>
              <a:pPr>
                <a:defRPr/>
              </a:pPr>
              <a:t>20/10/2014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BF0D14-E6B1-46CE-BA3F-3F983EE5515A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EE9858-972C-425D-B093-18313D7F6506}" type="datetimeFigureOut">
              <a:rPr lang="es-ES"/>
              <a:pPr>
                <a:defRPr/>
              </a:pPr>
              <a:t>20/10/2014</a:t>
            </a:fld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C2B862-04AA-4501-BFF9-D3F35A9361BB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A66038-0F0D-4033-A1EF-3B2CA1D62157}" type="datetimeFigureOut">
              <a:rPr lang="es-ES"/>
              <a:pPr>
                <a:defRPr/>
              </a:pPr>
              <a:t>20/10/2014</a:t>
            </a:fld>
            <a:endParaRPr lang="es-ES" dirty="0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04FEFB-07B1-4FA6-8227-6CBA88E7D0E5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B72777-B254-4CD3-BD6F-8DF24E9FD8EC}" type="datetimeFigureOut">
              <a:rPr lang="es-ES"/>
              <a:pPr>
                <a:defRPr/>
              </a:pPr>
              <a:t>20/10/2014</a:t>
            </a:fld>
            <a:endParaRPr lang="es-ES" dirty="0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9B335E-30D5-4FF6-9A7B-CF07A5EF4045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423DD2-D047-4D2A-913D-F3A4D80FC996}" type="datetimeFigureOut">
              <a:rPr lang="es-ES"/>
              <a:pPr>
                <a:defRPr/>
              </a:pPr>
              <a:t>20/10/2014</a:t>
            </a:fld>
            <a:endParaRPr lang="es-ES" dirty="0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4B427D-B068-4482-839D-D6D1F98D13B7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68C41E-ECA7-4E17-AAA6-5D5BA21A8DD9}" type="datetimeFigureOut">
              <a:rPr lang="es-ES"/>
              <a:pPr>
                <a:defRPr/>
              </a:pPr>
              <a:t>20/10/2014</a:t>
            </a:fld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FB065A-13A6-4BD4-AB6E-A3B83AE2D312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dirty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7004A1-BBC1-4072-8E73-3AFE2D90FA89}" type="datetimeFigureOut">
              <a:rPr lang="es-ES"/>
              <a:pPr>
                <a:defRPr/>
              </a:pPr>
              <a:t>20/10/2014</a:t>
            </a:fld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5042F7-861A-4B6F-80BC-35BF21A303D8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55116C4-5CE8-4A63-BB76-496C527A7CD6}" type="datetimeFigureOut">
              <a:rPr lang="es-ES"/>
              <a:pPr>
                <a:defRPr/>
              </a:pPr>
              <a:t>20/10/2014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8320E2F-0AAE-42FF-A160-20AE72992D78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9 Imagen" descr="LOGO CNC.jpg"/>
          <p:cNvPicPr>
            <a:picLocks noChangeAspect="1"/>
          </p:cNvPicPr>
          <p:nvPr/>
        </p:nvPicPr>
        <p:blipFill rotWithShape="1">
          <a:blip r:embed="rId2"/>
          <a:srcRect t="27093" b="16505"/>
          <a:stretch/>
        </p:blipFill>
        <p:spPr bwMode="auto">
          <a:xfrm>
            <a:off x="191344" y="332656"/>
            <a:ext cx="5672570" cy="1021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1127448" y="2204864"/>
            <a:ext cx="9721080" cy="1728192"/>
          </a:xfrm>
        </p:spPr>
        <p:txBody>
          <a:bodyPr anchor="t"/>
          <a:lstStyle/>
          <a:p>
            <a:r>
              <a:rPr lang="es-ES" sz="1800" b="1" dirty="0" smtClean="0">
                <a:latin typeface="Segoe UI Symbol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Metodología de costos de Procedimientos Administrativos y uso del aplicativo MICOSTO</a:t>
            </a:r>
            <a:r>
              <a:rPr lang="es-PE" sz="1800" b="1" dirty="0">
                <a:latin typeface="Segoe UI Symbol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/>
            </a:r>
            <a:br>
              <a:rPr lang="es-PE" sz="1800" b="1" dirty="0">
                <a:latin typeface="Segoe UI Symbol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</a:br>
            <a:r>
              <a:rPr lang="es-MX" sz="1800" b="1" dirty="0">
                <a:latin typeface="Segoe UI Symbol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/>
            </a:r>
            <a:br>
              <a:rPr lang="es-MX" sz="1800" b="1" dirty="0">
                <a:latin typeface="Segoe UI Symbol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</a:br>
            <a:r>
              <a:rPr lang="es-ES" sz="1800" b="1" dirty="0">
                <a:latin typeface="Segoe UI Symbol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Elaborado por: </a:t>
            </a:r>
            <a:r>
              <a:rPr lang="es-ES" sz="1800" b="1" dirty="0" smtClean="0">
                <a:latin typeface="Segoe UI Symbol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Allan Santos Becerra</a:t>
            </a:r>
            <a:r>
              <a:rPr lang="es-PE" sz="1800" b="1" dirty="0">
                <a:latin typeface="Segoe UI Symbol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/>
            </a:r>
            <a:br>
              <a:rPr lang="es-PE" sz="1800" b="1" dirty="0">
                <a:latin typeface="Segoe UI Symbol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</a:br>
            <a:r>
              <a:rPr lang="es-ES" sz="1800" b="1" dirty="0">
                <a:latin typeface="Segoe UI Symbol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 </a:t>
            </a:r>
            <a:r>
              <a:rPr lang="es-PE" sz="1800" b="1" dirty="0">
                <a:latin typeface="Segoe UI Symbol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/>
            </a:r>
            <a:br>
              <a:rPr lang="es-PE" sz="1800" b="1" dirty="0">
                <a:latin typeface="Segoe UI Symbol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</a:br>
            <a:r>
              <a:rPr lang="es-ES" sz="1800" b="1" dirty="0">
                <a:latin typeface="Segoe UI Symbol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 Fecha</a:t>
            </a:r>
            <a:r>
              <a:rPr lang="es-ES" sz="1800" b="1">
                <a:latin typeface="Segoe UI Symbol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: </a:t>
            </a:r>
            <a:r>
              <a:rPr lang="es-ES" sz="1800" b="1" smtClean="0">
                <a:latin typeface="Segoe UI Symbol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20/10/2014</a:t>
            </a:r>
            <a:r>
              <a:rPr lang="es-PE" sz="2800" b="1" dirty="0"/>
              <a:t/>
            </a:r>
            <a:br>
              <a:rPr lang="es-PE" sz="2800" b="1" dirty="0"/>
            </a:br>
            <a:r>
              <a:rPr lang="es-ES" sz="2800" b="1" dirty="0"/>
              <a:t> </a:t>
            </a:r>
            <a:r>
              <a:rPr lang="es-PE" sz="2800" b="1" dirty="0"/>
              <a:t/>
            </a:r>
            <a:br>
              <a:rPr lang="es-PE" sz="2800" b="1" dirty="0"/>
            </a:br>
            <a:endParaRPr lang="es-ES" sz="28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3143672" y="4365104"/>
            <a:ext cx="56166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s-ES" sz="1200" dirty="0">
                <a:latin typeface="Segoe UI Symbol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Las opiniones expresadas en esta </a:t>
            </a:r>
            <a:r>
              <a:rPr lang="es-ES" sz="1200" dirty="0" smtClean="0">
                <a:latin typeface="Segoe UI Symbol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presentación </a:t>
            </a:r>
            <a:r>
              <a:rPr lang="es-ES" sz="1200" dirty="0">
                <a:latin typeface="Segoe UI Symbol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son del autor y no refleja necesariamente los puntos de vista del Ministerio de Economía y Finanzas y del Consejo Nacional de la Competitividad.</a:t>
            </a:r>
            <a:endParaRPr lang="es-PE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Cuadro de texto 2"/>
          <p:cNvSpPr txBox="1">
            <a:spLocks noChangeArrowheads="1"/>
          </p:cNvSpPr>
          <p:nvPr/>
        </p:nvSpPr>
        <p:spPr bwMode="auto">
          <a:xfrm>
            <a:off x="119336" y="5589240"/>
            <a:ext cx="2860675" cy="11874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es-PE" altLang="es-P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 Symbol" panose="020B0502040204020203" pitchFamily="34" charset="0"/>
              </a:rPr>
              <a:t>El documento puede ser descargado en su disco duro o impreso únicamente para su uso personal o con fines académicos, a condición de que incluyan en cada ejemplar la presente nota relativa a los derechos de autor o cualquier otra nota relativa a los derechos de propiedad intelectual.</a:t>
            </a:r>
            <a:endParaRPr kumimoji="0" lang="es-PE" altLang="es-P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2725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9"/>
          <p:cNvSpPr/>
          <p:nvPr/>
        </p:nvSpPr>
        <p:spPr>
          <a:xfrm rot="10800000">
            <a:off x="-24680" y="332656"/>
            <a:ext cx="2378953" cy="705154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48000">
                <a:schemeClr val="bg1">
                  <a:lumMod val="95000"/>
                </a:schemeClr>
              </a:gs>
              <a:gs pos="16000">
                <a:schemeClr val="bg1">
                  <a:lumMod val="85000"/>
                </a:schemeClr>
              </a:gs>
              <a:gs pos="100000">
                <a:schemeClr val="bg1">
                  <a:alpha val="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12" name="Rectángulo 19"/>
          <p:cNvSpPr/>
          <p:nvPr/>
        </p:nvSpPr>
        <p:spPr>
          <a:xfrm>
            <a:off x="9813047" y="290149"/>
            <a:ext cx="2378953" cy="705154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48000">
                <a:schemeClr val="bg1">
                  <a:lumMod val="95000"/>
                </a:schemeClr>
              </a:gs>
              <a:gs pos="16000">
                <a:schemeClr val="bg1">
                  <a:lumMod val="85000"/>
                </a:schemeClr>
              </a:gs>
              <a:gs pos="100000">
                <a:schemeClr val="bg1">
                  <a:alpha val="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10" name="3 Rectángulo"/>
          <p:cNvSpPr>
            <a:spLocks noChangeArrowheads="1"/>
          </p:cNvSpPr>
          <p:nvPr/>
        </p:nvSpPr>
        <p:spPr bwMode="auto">
          <a:xfrm>
            <a:off x="-24680" y="290715"/>
            <a:ext cx="1221668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PE" altLang="es-PE" sz="4800" dirty="0" smtClean="0">
                <a:solidFill>
                  <a:srgbClr val="C00000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Registro de datos maestros</a:t>
            </a:r>
            <a:endParaRPr lang="es-PE" altLang="es-PE" sz="2800" b="1" dirty="0">
              <a:solidFill>
                <a:srgbClr val="C00000"/>
              </a:solidFill>
              <a:latin typeface="Arial Narrow" pitchFamily="34" charset="0"/>
              <a:cs typeface="Adobe Hebrew" pitchFamily="18" charset="-79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277" y="2204864"/>
            <a:ext cx="10826765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ángulo 1"/>
          <p:cNvSpPr/>
          <p:nvPr/>
        </p:nvSpPr>
        <p:spPr>
          <a:xfrm>
            <a:off x="968584" y="1556792"/>
            <a:ext cx="95199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spcAft>
                <a:spcPts val="0"/>
              </a:spcAft>
              <a:buFont typeface="Arial" pitchFamily="34" charset="0"/>
              <a:buChar char="•"/>
            </a:pPr>
            <a:r>
              <a:rPr lang="es-ES" sz="2400" dirty="0" smtClean="0">
                <a:latin typeface="Segoe UI Symbol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Objetos de costo</a:t>
            </a:r>
            <a:endParaRPr lang="es-ES" sz="2400" dirty="0">
              <a:latin typeface="Segoe UI Symbol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s-ES" sz="2400" dirty="0" smtClean="0">
              <a:latin typeface="Segoe UI Symbol" panose="020B0502040204020203" pitchFamily="34" charset="0"/>
              <a:ea typeface="Calibri" panose="020F0502020204030204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0259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/>
      </p:transition>
    </mc:Choice>
    <mc:Fallback xmlns="">
      <p:transition spd="slow">
        <p:push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9"/>
          <p:cNvSpPr/>
          <p:nvPr/>
        </p:nvSpPr>
        <p:spPr>
          <a:xfrm rot="10800000">
            <a:off x="-24680" y="332656"/>
            <a:ext cx="2378953" cy="705154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48000">
                <a:schemeClr val="bg1">
                  <a:lumMod val="95000"/>
                </a:schemeClr>
              </a:gs>
              <a:gs pos="16000">
                <a:schemeClr val="bg1">
                  <a:lumMod val="85000"/>
                </a:schemeClr>
              </a:gs>
              <a:gs pos="100000">
                <a:schemeClr val="bg1">
                  <a:alpha val="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12" name="Rectángulo 19"/>
          <p:cNvSpPr/>
          <p:nvPr/>
        </p:nvSpPr>
        <p:spPr>
          <a:xfrm>
            <a:off x="9813047" y="290149"/>
            <a:ext cx="2378953" cy="705154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48000">
                <a:schemeClr val="bg1">
                  <a:lumMod val="95000"/>
                </a:schemeClr>
              </a:gs>
              <a:gs pos="16000">
                <a:schemeClr val="bg1">
                  <a:lumMod val="85000"/>
                </a:schemeClr>
              </a:gs>
              <a:gs pos="100000">
                <a:schemeClr val="bg1">
                  <a:alpha val="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10" name="3 Rectángulo"/>
          <p:cNvSpPr>
            <a:spLocks noChangeArrowheads="1"/>
          </p:cNvSpPr>
          <p:nvPr/>
        </p:nvSpPr>
        <p:spPr bwMode="auto">
          <a:xfrm>
            <a:off x="-24680" y="290715"/>
            <a:ext cx="1221668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PE" altLang="es-PE" sz="4800" dirty="0">
                <a:solidFill>
                  <a:srgbClr val="C00000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Registro de datos maestros</a:t>
            </a:r>
            <a:endParaRPr lang="es-PE" altLang="es-PE" sz="2800" b="1" dirty="0">
              <a:solidFill>
                <a:srgbClr val="C00000"/>
              </a:solidFill>
              <a:latin typeface="Arial Narrow" pitchFamily="34" charset="0"/>
              <a:cs typeface="Adobe Hebrew" pitchFamily="18" charset="-79"/>
            </a:endParaRPr>
          </a:p>
        </p:txBody>
      </p:sp>
      <p:pic>
        <p:nvPicPr>
          <p:cNvPr id="8" name="Imagen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3952" y="2106175"/>
            <a:ext cx="6264696" cy="4468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567" y="2396917"/>
            <a:ext cx="4367411" cy="3276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Flecha derecha"/>
          <p:cNvSpPr/>
          <p:nvPr/>
        </p:nvSpPr>
        <p:spPr>
          <a:xfrm>
            <a:off x="4799856" y="3789040"/>
            <a:ext cx="576064" cy="55130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"/>
          <p:cNvSpPr/>
          <p:nvPr/>
        </p:nvSpPr>
        <p:spPr>
          <a:xfrm>
            <a:off x="968584" y="1556792"/>
            <a:ext cx="95199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spcAft>
                <a:spcPts val="0"/>
              </a:spcAft>
              <a:buFont typeface="Arial" pitchFamily="34" charset="0"/>
              <a:buChar char="•"/>
            </a:pPr>
            <a:r>
              <a:rPr lang="es-ES" sz="2400" dirty="0" smtClean="0">
                <a:latin typeface="Segoe UI Symbol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Método de importación de datos</a:t>
            </a:r>
            <a:endParaRPr lang="es-ES" sz="2400" dirty="0">
              <a:latin typeface="Segoe UI Symbol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s-ES" sz="2400" dirty="0" smtClean="0">
              <a:latin typeface="Segoe UI Symbol" panose="020B0502040204020203" pitchFamily="34" charset="0"/>
              <a:ea typeface="Calibri" panose="020F0502020204030204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1381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/>
      </p:transition>
    </mc:Choice>
    <mc:Fallback xmlns="">
      <p:transition spd="slow">
        <p:push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9"/>
          <p:cNvSpPr/>
          <p:nvPr/>
        </p:nvSpPr>
        <p:spPr>
          <a:xfrm rot="10800000">
            <a:off x="-24680" y="332656"/>
            <a:ext cx="2378953" cy="705154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48000">
                <a:schemeClr val="bg1">
                  <a:lumMod val="95000"/>
                </a:schemeClr>
              </a:gs>
              <a:gs pos="16000">
                <a:schemeClr val="bg1">
                  <a:lumMod val="85000"/>
                </a:schemeClr>
              </a:gs>
              <a:gs pos="100000">
                <a:schemeClr val="bg1">
                  <a:alpha val="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12" name="Rectángulo 19"/>
          <p:cNvSpPr/>
          <p:nvPr/>
        </p:nvSpPr>
        <p:spPr>
          <a:xfrm>
            <a:off x="9813047" y="290149"/>
            <a:ext cx="2378953" cy="705154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48000">
                <a:schemeClr val="bg1">
                  <a:lumMod val="95000"/>
                </a:schemeClr>
              </a:gs>
              <a:gs pos="16000">
                <a:schemeClr val="bg1">
                  <a:lumMod val="85000"/>
                </a:schemeClr>
              </a:gs>
              <a:gs pos="100000">
                <a:schemeClr val="bg1">
                  <a:alpha val="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10" name="3 Rectángulo"/>
          <p:cNvSpPr>
            <a:spLocks noChangeArrowheads="1"/>
          </p:cNvSpPr>
          <p:nvPr/>
        </p:nvSpPr>
        <p:spPr bwMode="auto">
          <a:xfrm>
            <a:off x="-24680" y="290715"/>
            <a:ext cx="1221668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PE" altLang="es-PE" sz="4800" dirty="0">
                <a:solidFill>
                  <a:srgbClr val="C00000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Registro de datos maestros</a:t>
            </a:r>
            <a:endParaRPr lang="es-PE" altLang="es-PE" sz="2800" b="1" dirty="0">
              <a:solidFill>
                <a:srgbClr val="C00000"/>
              </a:solidFill>
              <a:latin typeface="Arial Narrow" pitchFamily="34" charset="0"/>
              <a:cs typeface="Adobe Hebrew" pitchFamily="18" charset="-79"/>
            </a:endParaRPr>
          </a:p>
        </p:txBody>
      </p:sp>
      <p:sp>
        <p:nvSpPr>
          <p:cNvPr id="6" name="Rectángulo 1"/>
          <p:cNvSpPr/>
          <p:nvPr/>
        </p:nvSpPr>
        <p:spPr>
          <a:xfrm>
            <a:off x="968584" y="1556792"/>
            <a:ext cx="95199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spcAft>
                <a:spcPts val="0"/>
              </a:spcAft>
              <a:buFont typeface="Arial" pitchFamily="34" charset="0"/>
              <a:buChar char="•"/>
            </a:pPr>
            <a:r>
              <a:rPr lang="es-ES" sz="2400" dirty="0" smtClean="0">
                <a:latin typeface="Segoe UI Symbol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Catálogo de recursos</a:t>
            </a:r>
            <a:endParaRPr lang="es-ES" sz="2400" dirty="0">
              <a:latin typeface="Segoe UI Symbol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s-ES" sz="2400" dirty="0" smtClean="0">
              <a:latin typeface="Segoe UI Symbol" panose="020B0502040204020203" pitchFamily="34" charset="0"/>
              <a:ea typeface="Calibri" panose="020F0502020204030204" pitchFamily="34" charset="0"/>
              <a:cs typeface="Segoe UI Light" panose="020B0502040204020203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376" y="2204864"/>
            <a:ext cx="4705350" cy="3752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Imagen 2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8048" y="3018664"/>
            <a:ext cx="5004835" cy="1897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10 Flecha derecha"/>
          <p:cNvSpPr/>
          <p:nvPr/>
        </p:nvSpPr>
        <p:spPr>
          <a:xfrm>
            <a:off x="5507596" y="3691689"/>
            <a:ext cx="576064" cy="55130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21381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/>
      </p:transition>
    </mc:Choice>
    <mc:Fallback xmlns="">
      <p:transition spd="slow">
        <p:push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9"/>
          <p:cNvSpPr/>
          <p:nvPr/>
        </p:nvSpPr>
        <p:spPr>
          <a:xfrm rot="10800000">
            <a:off x="-24680" y="332656"/>
            <a:ext cx="2378953" cy="705154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48000">
                <a:schemeClr val="bg1">
                  <a:lumMod val="95000"/>
                </a:schemeClr>
              </a:gs>
              <a:gs pos="16000">
                <a:schemeClr val="bg1">
                  <a:lumMod val="85000"/>
                </a:schemeClr>
              </a:gs>
              <a:gs pos="100000">
                <a:schemeClr val="bg1">
                  <a:alpha val="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12" name="Rectángulo 19"/>
          <p:cNvSpPr/>
          <p:nvPr/>
        </p:nvSpPr>
        <p:spPr>
          <a:xfrm>
            <a:off x="9813047" y="290149"/>
            <a:ext cx="2378953" cy="705154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48000">
                <a:schemeClr val="bg1">
                  <a:lumMod val="95000"/>
                </a:schemeClr>
              </a:gs>
              <a:gs pos="16000">
                <a:schemeClr val="bg1">
                  <a:lumMod val="85000"/>
                </a:schemeClr>
              </a:gs>
              <a:gs pos="100000">
                <a:schemeClr val="bg1">
                  <a:alpha val="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10" name="3 Rectángulo"/>
          <p:cNvSpPr>
            <a:spLocks noChangeArrowheads="1"/>
          </p:cNvSpPr>
          <p:nvPr/>
        </p:nvSpPr>
        <p:spPr bwMode="auto">
          <a:xfrm>
            <a:off x="-24680" y="290715"/>
            <a:ext cx="1221668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PE" altLang="es-PE" sz="4800" dirty="0">
                <a:solidFill>
                  <a:srgbClr val="C00000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Registro de datos maestros</a:t>
            </a:r>
            <a:endParaRPr lang="es-PE" altLang="es-PE" sz="2800" b="1" dirty="0">
              <a:solidFill>
                <a:srgbClr val="C00000"/>
              </a:solidFill>
              <a:latin typeface="Arial Narrow" pitchFamily="34" charset="0"/>
              <a:cs typeface="Adobe Hebrew" pitchFamily="18" charset="-79"/>
            </a:endParaRPr>
          </a:p>
        </p:txBody>
      </p:sp>
      <p:sp>
        <p:nvSpPr>
          <p:cNvPr id="6" name="Rectángulo 1"/>
          <p:cNvSpPr/>
          <p:nvPr/>
        </p:nvSpPr>
        <p:spPr>
          <a:xfrm>
            <a:off x="968584" y="1556792"/>
            <a:ext cx="42633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spcAft>
                <a:spcPts val="0"/>
              </a:spcAft>
              <a:buFont typeface="Arial" pitchFamily="34" charset="0"/>
              <a:buChar char="•"/>
            </a:pPr>
            <a:r>
              <a:rPr lang="es-ES" sz="2400" dirty="0" smtClean="0">
                <a:latin typeface="Segoe UI Symbol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Inductores</a:t>
            </a:r>
            <a:endParaRPr lang="es-ES" sz="2400" dirty="0">
              <a:latin typeface="Segoe UI Symbol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s-ES" sz="2400" dirty="0" smtClean="0">
              <a:latin typeface="Segoe UI Symbol" panose="020B0502040204020203" pitchFamily="34" charset="0"/>
              <a:ea typeface="Calibri" panose="020F0502020204030204" pitchFamily="34" charset="0"/>
              <a:cs typeface="Segoe UI Light" panose="020B0502040204020203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5480" y="2564904"/>
            <a:ext cx="7067550" cy="276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1381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/>
      </p:transition>
    </mc:Choice>
    <mc:Fallback xmlns="">
      <p:transition spd="slow">
        <p:push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9"/>
          <p:cNvSpPr/>
          <p:nvPr/>
        </p:nvSpPr>
        <p:spPr>
          <a:xfrm rot="10800000">
            <a:off x="-24680" y="332656"/>
            <a:ext cx="2378953" cy="705154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48000">
                <a:schemeClr val="bg1">
                  <a:lumMod val="95000"/>
                </a:schemeClr>
              </a:gs>
              <a:gs pos="16000">
                <a:schemeClr val="bg1">
                  <a:lumMod val="85000"/>
                </a:schemeClr>
              </a:gs>
              <a:gs pos="100000">
                <a:schemeClr val="bg1">
                  <a:alpha val="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12" name="Rectángulo 19"/>
          <p:cNvSpPr/>
          <p:nvPr/>
        </p:nvSpPr>
        <p:spPr>
          <a:xfrm>
            <a:off x="9813047" y="290149"/>
            <a:ext cx="2378953" cy="705154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48000">
                <a:schemeClr val="bg1">
                  <a:lumMod val="95000"/>
                </a:schemeClr>
              </a:gs>
              <a:gs pos="16000">
                <a:schemeClr val="bg1">
                  <a:lumMod val="85000"/>
                </a:schemeClr>
              </a:gs>
              <a:gs pos="100000">
                <a:schemeClr val="bg1">
                  <a:alpha val="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10" name="3 Rectángulo"/>
          <p:cNvSpPr>
            <a:spLocks noChangeArrowheads="1"/>
          </p:cNvSpPr>
          <p:nvPr/>
        </p:nvSpPr>
        <p:spPr bwMode="auto">
          <a:xfrm>
            <a:off x="-24680" y="290715"/>
            <a:ext cx="1221668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PE" altLang="es-PE" sz="4800" dirty="0" smtClean="0">
                <a:solidFill>
                  <a:srgbClr val="C00000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Inductores</a:t>
            </a:r>
            <a:endParaRPr lang="es-PE" altLang="es-PE" sz="2800" b="1" dirty="0">
              <a:solidFill>
                <a:srgbClr val="C00000"/>
              </a:solidFill>
              <a:latin typeface="Arial Narrow" pitchFamily="34" charset="0"/>
              <a:cs typeface="Adobe Hebrew" pitchFamily="18" charset="-79"/>
            </a:endParaRPr>
          </a:p>
        </p:txBody>
      </p:sp>
      <p:sp>
        <p:nvSpPr>
          <p:cNvPr id="9" name="Rectángulo 1"/>
          <p:cNvSpPr/>
          <p:nvPr/>
        </p:nvSpPr>
        <p:spPr>
          <a:xfrm>
            <a:off x="968584" y="1556792"/>
            <a:ext cx="101679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spcAft>
                <a:spcPts val="0"/>
              </a:spcAft>
              <a:buFont typeface="Arial" pitchFamily="34" charset="0"/>
              <a:buChar char="•"/>
            </a:pPr>
            <a:r>
              <a:rPr lang="es-ES" sz="2400" dirty="0" smtClean="0">
                <a:latin typeface="Segoe UI Symbol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Inductor Elemento de costo – Centro de actividad</a:t>
            </a:r>
          </a:p>
          <a:p>
            <a:pPr lvl="1">
              <a:spcAft>
                <a:spcPts val="0"/>
              </a:spcAft>
            </a:pPr>
            <a:r>
              <a:rPr lang="es-ES" sz="2400" dirty="0" smtClean="0">
                <a:latin typeface="Segoe UI Symbol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Criterio de distribución que permite asignar el costo de los elementos de costos (recursos no identificables) a los centros de actividad (</a:t>
            </a:r>
            <a:r>
              <a:rPr lang="es-ES" sz="2400" dirty="0">
                <a:latin typeface="Segoe UI Symbol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á</a:t>
            </a:r>
            <a:r>
              <a:rPr lang="es-ES" sz="2400" dirty="0" smtClean="0">
                <a:latin typeface="Segoe UI Symbol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reas)</a:t>
            </a:r>
            <a:endParaRPr lang="es-ES" sz="2400" dirty="0">
              <a:latin typeface="Segoe UI Symbol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s-ES" sz="2400" dirty="0" smtClean="0">
              <a:latin typeface="Segoe UI Symbol" panose="020B0502040204020203" pitchFamily="34" charset="0"/>
              <a:ea typeface="Calibri" panose="020F0502020204030204" pitchFamily="34" charset="0"/>
              <a:cs typeface="Segoe UI Light" panose="020B0502040204020203" pitchFamily="34" charset="0"/>
            </a:endParaRPr>
          </a:p>
        </p:txBody>
      </p:sp>
      <p:sp>
        <p:nvSpPr>
          <p:cNvPr id="11" name="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662329" y="6211367"/>
            <a:ext cx="2133600" cy="476250"/>
          </a:xfrm>
        </p:spPr>
        <p:txBody>
          <a:bodyPr/>
          <a:lstStyle/>
          <a:p>
            <a:pPr>
              <a:defRPr/>
            </a:pPr>
            <a:fld id="{AA84A783-E19E-4210-9837-D1F89316F1FA}" type="slidenum">
              <a:rPr lang="es-ES" smtClean="0"/>
              <a:pPr>
                <a:defRPr/>
              </a:pPr>
              <a:t>14</a:t>
            </a:fld>
            <a:endParaRPr lang="es-ES" dirty="0"/>
          </a:p>
        </p:txBody>
      </p:sp>
      <p:grpSp>
        <p:nvGrpSpPr>
          <p:cNvPr id="13" name="12 Grupo"/>
          <p:cNvGrpSpPr/>
          <p:nvPr/>
        </p:nvGrpSpPr>
        <p:grpSpPr>
          <a:xfrm>
            <a:off x="1504665" y="3467150"/>
            <a:ext cx="8429651" cy="2655348"/>
            <a:chOff x="214315" y="4143380"/>
            <a:chExt cx="8429651" cy="2655348"/>
          </a:xfrm>
        </p:grpSpPr>
        <p:sp>
          <p:nvSpPr>
            <p:cNvPr id="14" name="Rectangle 4"/>
            <p:cNvSpPr>
              <a:spLocks noChangeArrowheads="1"/>
            </p:cNvSpPr>
            <p:nvPr/>
          </p:nvSpPr>
          <p:spPr bwMode="auto">
            <a:xfrm>
              <a:off x="214315" y="5076834"/>
              <a:ext cx="2376487" cy="719137"/>
            </a:xfrm>
            <a:prstGeom prst="rect">
              <a:avLst/>
            </a:prstGeom>
            <a:solidFill>
              <a:srgbClr val="FFFF00">
                <a:alpha val="10196"/>
              </a:srgbClr>
            </a:solidFill>
            <a:ln w="9525">
              <a:solidFill>
                <a:srgbClr val="1B0696"/>
              </a:solidFill>
              <a:miter lim="800000"/>
              <a:headEnd/>
              <a:tailEnd/>
            </a:ln>
            <a:effectLst>
              <a:prstShdw prst="shdw17" dist="17961" dir="2700000">
                <a:srgbClr val="997A5C">
                  <a:alpha val="50000"/>
                </a:srgbClr>
              </a:prstShdw>
            </a:effectLst>
          </p:spPr>
          <p:txBody>
            <a:bodyPr wrap="none" anchor="ctr"/>
            <a:lstStyle/>
            <a:p>
              <a:pPr algn="ctr"/>
              <a:r>
                <a:rPr lang="es-PE" dirty="0">
                  <a:solidFill>
                    <a:srgbClr val="1B0696"/>
                  </a:solidFill>
                </a:rPr>
                <a:t>Energía </a:t>
              </a:r>
            </a:p>
            <a:p>
              <a:pPr algn="ctr"/>
              <a:r>
                <a:rPr lang="es-PE" dirty="0">
                  <a:solidFill>
                    <a:srgbClr val="1B0696"/>
                  </a:solidFill>
                </a:rPr>
                <a:t>Eléctrica = S/. 100</a:t>
              </a:r>
              <a:endParaRPr lang="es-ES" dirty="0">
                <a:solidFill>
                  <a:srgbClr val="1B0696"/>
                </a:solidFill>
              </a:endParaRPr>
            </a:p>
          </p:txBody>
        </p:sp>
        <p:sp>
          <p:nvSpPr>
            <p:cNvPr id="15" name="Rectangle 5"/>
            <p:cNvSpPr>
              <a:spLocks noChangeArrowheads="1"/>
            </p:cNvSpPr>
            <p:nvPr/>
          </p:nvSpPr>
          <p:spPr bwMode="auto">
            <a:xfrm>
              <a:off x="5902327" y="4143380"/>
              <a:ext cx="2670201" cy="1076329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1B0696"/>
              </a:solidFill>
              <a:miter lim="800000"/>
              <a:headEnd/>
              <a:tailEnd/>
            </a:ln>
            <a:effectLst>
              <a:prstShdw prst="shdw17" dist="17961" dir="2700000">
                <a:srgbClr val="007A99">
                  <a:alpha val="50000"/>
                </a:srgb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s-PE" dirty="0" smtClean="0">
                  <a:solidFill>
                    <a:srgbClr val="1B0696"/>
                  </a:solidFill>
                </a:rPr>
                <a:t>Costo de </a:t>
              </a:r>
            </a:p>
            <a:p>
              <a:pPr algn="ctr">
                <a:defRPr/>
              </a:pPr>
              <a:r>
                <a:rPr lang="es-PE" dirty="0" smtClean="0">
                  <a:solidFill>
                    <a:srgbClr val="1B0696"/>
                  </a:solidFill>
                </a:rPr>
                <a:t>Energía Eléctrica en</a:t>
              </a:r>
            </a:p>
            <a:p>
              <a:pPr algn="ctr">
                <a:defRPr/>
              </a:pPr>
              <a:r>
                <a:rPr lang="es-PE" dirty="0" smtClean="0">
                  <a:solidFill>
                    <a:srgbClr val="1B0696"/>
                  </a:solidFill>
                </a:rPr>
                <a:t> “Mesa </a:t>
              </a:r>
              <a:r>
                <a:rPr lang="es-PE" dirty="0">
                  <a:solidFill>
                    <a:srgbClr val="1B0696"/>
                  </a:solidFill>
                </a:rPr>
                <a:t>de </a:t>
              </a:r>
              <a:r>
                <a:rPr lang="es-PE" dirty="0" smtClean="0">
                  <a:solidFill>
                    <a:srgbClr val="1B0696"/>
                  </a:solidFill>
                </a:rPr>
                <a:t>Partes“</a:t>
              </a:r>
              <a:endParaRPr lang="es-PE" dirty="0">
                <a:solidFill>
                  <a:srgbClr val="1B0696"/>
                </a:solidFill>
              </a:endParaRPr>
            </a:p>
            <a:p>
              <a:pPr algn="ctr">
                <a:defRPr/>
              </a:pPr>
              <a:r>
                <a:rPr lang="es-PE" dirty="0" smtClean="0">
                  <a:solidFill>
                    <a:srgbClr val="1B0696"/>
                  </a:solidFill>
                </a:rPr>
                <a:t>= 40% de S/.100 =  </a:t>
              </a:r>
              <a:r>
                <a:rPr lang="es-PE" dirty="0">
                  <a:solidFill>
                    <a:srgbClr val="1B0696"/>
                  </a:solidFill>
                </a:rPr>
                <a:t>S/. 40</a:t>
              </a:r>
              <a:endParaRPr lang="es-ES" dirty="0">
                <a:solidFill>
                  <a:srgbClr val="1B0696"/>
                </a:solidFill>
              </a:endParaRPr>
            </a:p>
          </p:txBody>
        </p:sp>
        <p:sp>
          <p:nvSpPr>
            <p:cNvPr id="17" name="Rectangle 6"/>
            <p:cNvSpPr>
              <a:spLocks noChangeArrowheads="1"/>
            </p:cNvSpPr>
            <p:nvPr/>
          </p:nvSpPr>
          <p:spPr bwMode="auto">
            <a:xfrm>
              <a:off x="5902327" y="5500702"/>
              <a:ext cx="2741639" cy="1071569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1B0696"/>
              </a:solidFill>
              <a:miter lim="800000"/>
              <a:headEnd/>
              <a:tailEnd/>
            </a:ln>
            <a:effectLst>
              <a:prstShdw prst="shdw17" dist="17961" dir="2700000">
                <a:srgbClr val="007A99">
                  <a:alpha val="50000"/>
                </a:srgb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s-PE" dirty="0" smtClean="0">
                  <a:solidFill>
                    <a:srgbClr val="1B0696"/>
                  </a:solidFill>
                </a:rPr>
                <a:t>Costo de </a:t>
              </a:r>
            </a:p>
            <a:p>
              <a:pPr algn="ctr">
                <a:defRPr/>
              </a:pPr>
              <a:r>
                <a:rPr lang="es-PE" dirty="0" smtClean="0">
                  <a:solidFill>
                    <a:srgbClr val="1B0696"/>
                  </a:solidFill>
                </a:rPr>
                <a:t>Energía Eléctrica en</a:t>
              </a:r>
            </a:p>
            <a:p>
              <a:pPr algn="ctr">
                <a:defRPr/>
              </a:pPr>
              <a:r>
                <a:rPr lang="es-PE" dirty="0" smtClean="0">
                  <a:solidFill>
                    <a:srgbClr val="1B0696"/>
                  </a:solidFill>
                </a:rPr>
                <a:t>“Unidad de licencias”</a:t>
              </a:r>
              <a:endParaRPr lang="es-PE" dirty="0">
                <a:solidFill>
                  <a:srgbClr val="1B0696"/>
                </a:solidFill>
              </a:endParaRPr>
            </a:p>
            <a:p>
              <a:pPr algn="ctr">
                <a:defRPr/>
              </a:pPr>
              <a:r>
                <a:rPr lang="es-PE" dirty="0" smtClean="0">
                  <a:solidFill>
                    <a:srgbClr val="1B0696"/>
                  </a:solidFill>
                </a:rPr>
                <a:t>= 60% de S/.100 = S</a:t>
              </a:r>
              <a:r>
                <a:rPr lang="es-PE" dirty="0">
                  <a:solidFill>
                    <a:srgbClr val="1B0696"/>
                  </a:solidFill>
                </a:rPr>
                <a:t>/. 60</a:t>
              </a:r>
              <a:endParaRPr lang="es-ES" dirty="0">
                <a:solidFill>
                  <a:srgbClr val="1B0696"/>
                </a:solidFill>
              </a:endParaRPr>
            </a:p>
          </p:txBody>
        </p:sp>
        <p:cxnSp>
          <p:nvCxnSpPr>
            <p:cNvPr id="18" name="AutoShape 8"/>
            <p:cNvCxnSpPr>
              <a:cxnSpLocks noChangeShapeType="1"/>
              <a:stCxn id="14" idx="3"/>
              <a:endCxn id="17" idx="1"/>
            </p:cNvCxnSpPr>
            <p:nvPr/>
          </p:nvCxnSpPr>
          <p:spPr bwMode="auto">
            <a:xfrm>
              <a:off x="2590802" y="5436403"/>
              <a:ext cx="3311525" cy="600084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rgbClr val="1B0696"/>
              </a:solidFill>
              <a:miter lim="800000"/>
              <a:headEnd/>
              <a:tailEnd type="triangle" w="med" len="med"/>
            </a:ln>
            <a:effectLst>
              <a:prstShdw prst="shdw17" dist="17961" dir="2700000">
                <a:schemeClr val="tx1">
                  <a:gamma/>
                  <a:shade val="60000"/>
                  <a:invGamma/>
                  <a:alpha val="50000"/>
                </a:schemeClr>
              </a:prstShdw>
            </a:effectLst>
          </p:spPr>
        </p:cxnSp>
        <p:cxnSp>
          <p:nvCxnSpPr>
            <p:cNvPr id="19" name="AutoShape 9"/>
            <p:cNvCxnSpPr>
              <a:cxnSpLocks noChangeShapeType="1"/>
              <a:stCxn id="14" idx="3"/>
            </p:cNvCxnSpPr>
            <p:nvPr/>
          </p:nvCxnSpPr>
          <p:spPr bwMode="auto">
            <a:xfrm flipV="1">
              <a:off x="2590802" y="4894271"/>
              <a:ext cx="3311525" cy="542925"/>
            </a:xfrm>
            <a:prstGeom prst="bentConnector3">
              <a:avLst>
                <a:gd name="adj1" fmla="val 49954"/>
              </a:avLst>
            </a:prstGeom>
            <a:noFill/>
            <a:ln w="9525">
              <a:solidFill>
                <a:srgbClr val="1B0696"/>
              </a:solidFill>
              <a:miter lim="800000"/>
              <a:headEnd/>
              <a:tailEnd type="triangle" w="med" len="med"/>
            </a:ln>
            <a:effectLst>
              <a:prstShdw prst="shdw17" dist="17961" dir="2700000">
                <a:schemeClr val="tx1">
                  <a:gamma/>
                  <a:shade val="60000"/>
                  <a:invGamma/>
                  <a:alpha val="50000"/>
                </a:schemeClr>
              </a:prstShdw>
            </a:effectLst>
          </p:spPr>
        </p:cxnSp>
        <p:sp>
          <p:nvSpPr>
            <p:cNvPr id="20" name="Rectangle 10"/>
            <p:cNvSpPr>
              <a:spLocks noChangeArrowheads="1"/>
            </p:cNvSpPr>
            <p:nvPr/>
          </p:nvSpPr>
          <p:spPr bwMode="auto">
            <a:xfrm>
              <a:off x="2806702" y="4787909"/>
              <a:ext cx="1162050" cy="641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  <a:alpha val="50000"/>
                </a:schemeClr>
              </a:prstShdw>
            </a:effec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s-PE" b="1" dirty="0">
                  <a:solidFill>
                    <a:srgbClr val="1B0696"/>
                  </a:solidFill>
                </a:rPr>
                <a:t>Inductor</a:t>
              </a:r>
              <a:r>
                <a:rPr lang="es-PE" dirty="0">
                  <a:solidFill>
                    <a:srgbClr val="1B0696"/>
                  </a:solidFill>
                </a:rPr>
                <a:t>:</a:t>
              </a:r>
            </a:p>
            <a:p>
              <a:pPr>
                <a:defRPr/>
              </a:pPr>
              <a:r>
                <a:rPr lang="es-PE" dirty="0" err="1">
                  <a:solidFill>
                    <a:srgbClr val="1B0696"/>
                  </a:solidFill>
                </a:rPr>
                <a:t>Nro</a:t>
              </a:r>
              <a:r>
                <a:rPr lang="es-PE" dirty="0">
                  <a:solidFill>
                    <a:srgbClr val="1B0696"/>
                  </a:solidFill>
                </a:rPr>
                <a:t> PCs</a:t>
              </a:r>
              <a:endParaRPr lang="es-ES" dirty="0">
                <a:solidFill>
                  <a:srgbClr val="1B0696"/>
                </a:solidFill>
              </a:endParaRPr>
            </a:p>
          </p:txBody>
        </p:sp>
        <p:sp>
          <p:nvSpPr>
            <p:cNvPr id="21" name="Rectangle 11"/>
            <p:cNvSpPr>
              <a:spLocks noChangeArrowheads="1"/>
            </p:cNvSpPr>
            <p:nvPr/>
          </p:nvSpPr>
          <p:spPr bwMode="auto">
            <a:xfrm>
              <a:off x="285752" y="4643446"/>
              <a:ext cx="225425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  <a:alpha val="50000"/>
                </a:schemeClr>
              </a:prstShdw>
            </a:effec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s-PE" b="1">
                  <a:solidFill>
                    <a:srgbClr val="1B0696"/>
                  </a:solidFill>
                </a:rPr>
                <a:t>Elemento de Costo</a:t>
              </a:r>
              <a:endParaRPr lang="es-ES" b="1">
                <a:solidFill>
                  <a:srgbClr val="1B0696"/>
                </a:solidFill>
              </a:endParaRPr>
            </a:p>
          </p:txBody>
        </p:sp>
        <p:sp>
          <p:nvSpPr>
            <p:cNvPr id="22" name="Rectangle 13"/>
            <p:cNvSpPr>
              <a:spLocks noChangeArrowheads="1"/>
            </p:cNvSpPr>
            <p:nvPr/>
          </p:nvSpPr>
          <p:spPr bwMode="auto">
            <a:xfrm>
              <a:off x="4067944" y="4509120"/>
              <a:ext cx="197327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  <a:alpha val="50000"/>
                </a:schemeClr>
              </a:prstShdw>
            </a:effectLst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s-PE" sz="1400" dirty="0">
                  <a:solidFill>
                    <a:srgbClr val="1B0696"/>
                  </a:solidFill>
                </a:rPr>
                <a:t>2 PCs </a:t>
              </a:r>
              <a:r>
                <a:rPr lang="es-PE" sz="1400" dirty="0" smtClean="0">
                  <a:solidFill>
                    <a:srgbClr val="1B0696"/>
                  </a:solidFill>
                </a:rPr>
                <a:t>(2/5 = 40</a:t>
              </a:r>
              <a:r>
                <a:rPr lang="es-PE" sz="1400" dirty="0">
                  <a:solidFill>
                    <a:srgbClr val="1B0696"/>
                  </a:solidFill>
                </a:rPr>
                <a:t>%)</a:t>
              </a:r>
              <a:endParaRPr lang="es-ES" sz="1400" dirty="0">
                <a:solidFill>
                  <a:srgbClr val="1B0696"/>
                </a:solidFill>
              </a:endParaRPr>
            </a:p>
          </p:txBody>
        </p:sp>
        <p:sp>
          <p:nvSpPr>
            <p:cNvPr id="23" name="Rectangle 14"/>
            <p:cNvSpPr>
              <a:spLocks noChangeArrowheads="1"/>
            </p:cNvSpPr>
            <p:nvPr/>
          </p:nvSpPr>
          <p:spPr bwMode="auto">
            <a:xfrm>
              <a:off x="4283968" y="5733256"/>
              <a:ext cx="1857388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  <a:alpha val="50000"/>
                </a:schemeClr>
              </a:prstShdw>
            </a:effectLst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s-PE" sz="1200" dirty="0">
                  <a:solidFill>
                    <a:srgbClr val="1B0696"/>
                  </a:solidFill>
                </a:rPr>
                <a:t>3 PCs </a:t>
              </a:r>
              <a:r>
                <a:rPr lang="es-PE" sz="1200" dirty="0" smtClean="0">
                  <a:solidFill>
                    <a:srgbClr val="1B0696"/>
                  </a:solidFill>
                </a:rPr>
                <a:t>(3/5 = 60</a:t>
              </a:r>
              <a:r>
                <a:rPr lang="es-PE" sz="1200" dirty="0">
                  <a:solidFill>
                    <a:srgbClr val="1B0696"/>
                  </a:solidFill>
                </a:rPr>
                <a:t>%)</a:t>
              </a:r>
              <a:endParaRPr lang="es-ES" sz="1200" dirty="0">
                <a:solidFill>
                  <a:srgbClr val="1B0696"/>
                </a:solidFill>
              </a:endParaRPr>
            </a:p>
          </p:txBody>
        </p:sp>
        <p:sp>
          <p:nvSpPr>
            <p:cNvPr id="24" name="Rectangle 13"/>
            <p:cNvSpPr>
              <a:spLocks noChangeArrowheads="1"/>
            </p:cNvSpPr>
            <p:nvPr/>
          </p:nvSpPr>
          <p:spPr bwMode="auto">
            <a:xfrm>
              <a:off x="4071934" y="6429396"/>
              <a:ext cx="197327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  <a:alpha val="50000"/>
                </a:schemeClr>
              </a:prstShdw>
            </a:effectLst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s-PE" dirty="0" smtClean="0">
                  <a:solidFill>
                    <a:srgbClr val="1B0696"/>
                  </a:solidFill>
                </a:rPr>
                <a:t>5 PCs en total</a:t>
              </a:r>
              <a:endParaRPr lang="es-ES" dirty="0">
                <a:solidFill>
                  <a:srgbClr val="1B0696"/>
                </a:solidFill>
              </a:endParaRPr>
            </a:p>
          </p:txBody>
        </p:sp>
      </p:grpSp>
      <p:sp>
        <p:nvSpPr>
          <p:cNvPr id="25" name="24 Llamada rectangular redondeada"/>
          <p:cNvSpPr/>
          <p:nvPr/>
        </p:nvSpPr>
        <p:spPr>
          <a:xfrm>
            <a:off x="3952937" y="2963094"/>
            <a:ext cx="2088232" cy="720080"/>
          </a:xfrm>
          <a:prstGeom prst="wedgeRoundRectCallout">
            <a:avLst>
              <a:gd name="adj1" fmla="val -22868"/>
              <a:gd name="adj2" fmla="val 9953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1400" dirty="0" smtClean="0">
                <a:solidFill>
                  <a:schemeClr val="tx1"/>
                </a:solidFill>
              </a:rPr>
              <a:t>Razonabilidad</a:t>
            </a:r>
          </a:p>
          <a:p>
            <a:pPr algn="ctr"/>
            <a:r>
              <a:rPr lang="es-PE" sz="1400" dirty="0" smtClean="0">
                <a:solidFill>
                  <a:schemeClr val="tx1"/>
                </a:solidFill>
              </a:rPr>
              <a:t>Representatividad</a:t>
            </a:r>
          </a:p>
          <a:p>
            <a:pPr algn="ctr"/>
            <a:r>
              <a:rPr lang="es-PE" sz="1400" dirty="0" smtClean="0">
                <a:solidFill>
                  <a:schemeClr val="tx1"/>
                </a:solidFill>
              </a:rPr>
              <a:t>Simplicidad</a:t>
            </a:r>
            <a:endParaRPr lang="es-PE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1381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/>
      </p:transition>
    </mc:Choice>
    <mc:Fallback xmlns="">
      <p:transition spd="slow">
        <p:push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9"/>
          <p:cNvSpPr/>
          <p:nvPr/>
        </p:nvSpPr>
        <p:spPr>
          <a:xfrm rot="10800000">
            <a:off x="-24680" y="332656"/>
            <a:ext cx="2378953" cy="705154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48000">
                <a:schemeClr val="bg1">
                  <a:lumMod val="95000"/>
                </a:schemeClr>
              </a:gs>
              <a:gs pos="16000">
                <a:schemeClr val="bg1">
                  <a:lumMod val="85000"/>
                </a:schemeClr>
              </a:gs>
              <a:gs pos="100000">
                <a:schemeClr val="bg1">
                  <a:alpha val="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12" name="Rectángulo 19"/>
          <p:cNvSpPr/>
          <p:nvPr/>
        </p:nvSpPr>
        <p:spPr>
          <a:xfrm>
            <a:off x="9813047" y="290149"/>
            <a:ext cx="2378953" cy="705154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48000">
                <a:schemeClr val="bg1">
                  <a:lumMod val="95000"/>
                </a:schemeClr>
              </a:gs>
              <a:gs pos="16000">
                <a:schemeClr val="bg1">
                  <a:lumMod val="85000"/>
                </a:schemeClr>
              </a:gs>
              <a:gs pos="100000">
                <a:schemeClr val="bg1">
                  <a:alpha val="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10" name="3 Rectángulo"/>
          <p:cNvSpPr>
            <a:spLocks noChangeArrowheads="1"/>
          </p:cNvSpPr>
          <p:nvPr/>
        </p:nvSpPr>
        <p:spPr bwMode="auto">
          <a:xfrm>
            <a:off x="-24680" y="290715"/>
            <a:ext cx="1221668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PE" altLang="es-PE" sz="4800" dirty="0">
                <a:solidFill>
                  <a:srgbClr val="C00000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Inductores</a:t>
            </a:r>
            <a:endParaRPr lang="es-PE" altLang="es-PE" sz="2800" b="1" dirty="0">
              <a:solidFill>
                <a:srgbClr val="C00000"/>
              </a:solidFill>
              <a:latin typeface="Arial Narrow" pitchFamily="34" charset="0"/>
              <a:cs typeface="Adobe Hebrew" pitchFamily="18" charset="-79"/>
            </a:endParaRPr>
          </a:p>
        </p:txBody>
      </p:sp>
      <p:sp>
        <p:nvSpPr>
          <p:cNvPr id="8" name="Rectángulo 1"/>
          <p:cNvSpPr/>
          <p:nvPr/>
        </p:nvSpPr>
        <p:spPr>
          <a:xfrm>
            <a:off x="822755" y="1844824"/>
            <a:ext cx="10167976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s-PE" b="1" dirty="0"/>
              <a:t>Criterio de razonabilidad</a:t>
            </a:r>
            <a:r>
              <a:rPr lang="es-PE" dirty="0"/>
              <a:t>: Debe existir </a:t>
            </a:r>
            <a:r>
              <a:rPr lang="es-PE" dirty="0" smtClean="0"/>
              <a:t>una </a:t>
            </a:r>
            <a:r>
              <a:rPr lang="es-PE" dirty="0"/>
              <a:t>conexión lógica entre el elemento de costo y el inductor seleccionado. En forma práctica podemos preguntarnos ¿Qué o quien consume el recurso?. Por ejemplo: La “Energía eléctrica” es consumida por  computadoras, impresoras, fotocopiadoras, fluorescentes, ventiladores, etc.  Cada uno de estos equipos sería un potencial inductor.</a:t>
            </a:r>
          </a:p>
          <a:p>
            <a:pPr lvl="1">
              <a:buFont typeface="Arial" pitchFamily="34" charset="0"/>
              <a:buChar char="•"/>
            </a:pPr>
            <a:endParaRPr lang="es-PE" dirty="0"/>
          </a:p>
          <a:p>
            <a:pPr lvl="1">
              <a:buFont typeface="Arial" pitchFamily="34" charset="0"/>
              <a:buChar char="•"/>
            </a:pPr>
            <a:r>
              <a:rPr lang="es-PE" b="1" dirty="0"/>
              <a:t>Criterio de representatividad</a:t>
            </a:r>
            <a:r>
              <a:rPr lang="es-PE" dirty="0"/>
              <a:t>: Se debe elegir un solo inductor  que sea representativo del consumo. Por ejemplo: El inductor “cantidad de computadoras” resulta ser adecuado para distribuir el costo de “Energía eléctrica” porque es un equipo representativo del consumo de ese recurso.</a:t>
            </a:r>
          </a:p>
          <a:p>
            <a:pPr lvl="1">
              <a:buFont typeface="Arial" pitchFamily="34" charset="0"/>
              <a:buChar char="•"/>
            </a:pPr>
            <a:endParaRPr lang="es-PE" dirty="0"/>
          </a:p>
          <a:p>
            <a:pPr lvl="1">
              <a:buFont typeface="Arial" pitchFamily="34" charset="0"/>
              <a:buChar char="•"/>
            </a:pPr>
            <a:r>
              <a:rPr lang="es-PE" b="1" dirty="0"/>
              <a:t>Criterio de simplicidad</a:t>
            </a:r>
            <a:r>
              <a:rPr lang="es-PE" dirty="0"/>
              <a:t>: Las fuentes de información para obtener el valor de inductor deben estar disponibles fácilmente. Por ejemplo: Cantidad de computadoras y cantidad de personas.</a:t>
            </a:r>
          </a:p>
          <a:p>
            <a:pPr lvl="1">
              <a:spcAft>
                <a:spcPts val="0"/>
              </a:spcAft>
            </a:pPr>
            <a:endParaRPr lang="es-ES" sz="2400" dirty="0">
              <a:latin typeface="Segoe UI Symbol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s-ES" sz="2400" dirty="0" smtClean="0">
              <a:latin typeface="Segoe UI Symbol" panose="020B0502040204020203" pitchFamily="34" charset="0"/>
              <a:ea typeface="Calibri" panose="020F0502020204030204" pitchFamily="34" charset="0"/>
              <a:cs typeface="Segoe UI Light" panose="020B0502040204020203" pitchFamily="34" charset="0"/>
            </a:endParaRPr>
          </a:p>
        </p:txBody>
      </p:sp>
      <p:sp>
        <p:nvSpPr>
          <p:cNvPr id="9" name="Rectángulo 1"/>
          <p:cNvSpPr/>
          <p:nvPr/>
        </p:nvSpPr>
        <p:spPr>
          <a:xfrm>
            <a:off x="941904" y="1340768"/>
            <a:ext cx="10167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spcAft>
                <a:spcPts val="0"/>
              </a:spcAft>
              <a:buFont typeface="Arial" pitchFamily="34" charset="0"/>
              <a:buChar char="•"/>
            </a:pPr>
            <a:r>
              <a:rPr lang="es-ES" sz="2400" dirty="0" smtClean="0">
                <a:latin typeface="Segoe UI Symbol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Inductor Elemento de costo – Centro de actividad</a:t>
            </a:r>
          </a:p>
        </p:txBody>
      </p:sp>
    </p:spTree>
    <p:extLst>
      <p:ext uri="{BB962C8B-B14F-4D97-AF65-F5344CB8AC3E}">
        <p14:creationId xmlns:p14="http://schemas.microsoft.com/office/powerpoint/2010/main" val="2521381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/>
      </p:transition>
    </mc:Choice>
    <mc:Fallback xmlns="">
      <p:transition spd="slow">
        <p:push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9"/>
          <p:cNvSpPr/>
          <p:nvPr/>
        </p:nvSpPr>
        <p:spPr>
          <a:xfrm rot="10800000">
            <a:off x="-24680" y="332656"/>
            <a:ext cx="2378953" cy="705154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48000">
                <a:schemeClr val="bg1">
                  <a:lumMod val="95000"/>
                </a:schemeClr>
              </a:gs>
              <a:gs pos="16000">
                <a:schemeClr val="bg1">
                  <a:lumMod val="85000"/>
                </a:schemeClr>
              </a:gs>
              <a:gs pos="100000">
                <a:schemeClr val="bg1">
                  <a:alpha val="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12" name="Rectángulo 19"/>
          <p:cNvSpPr/>
          <p:nvPr/>
        </p:nvSpPr>
        <p:spPr>
          <a:xfrm>
            <a:off x="9813047" y="290149"/>
            <a:ext cx="2378953" cy="705154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48000">
                <a:schemeClr val="bg1">
                  <a:lumMod val="95000"/>
                </a:schemeClr>
              </a:gs>
              <a:gs pos="16000">
                <a:schemeClr val="bg1">
                  <a:lumMod val="85000"/>
                </a:schemeClr>
              </a:gs>
              <a:gs pos="100000">
                <a:schemeClr val="bg1">
                  <a:alpha val="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10" name="3 Rectángulo"/>
          <p:cNvSpPr>
            <a:spLocks noChangeArrowheads="1"/>
          </p:cNvSpPr>
          <p:nvPr/>
        </p:nvSpPr>
        <p:spPr bwMode="auto">
          <a:xfrm>
            <a:off x="-24680" y="290715"/>
            <a:ext cx="1221668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PE" altLang="es-PE" sz="4800" dirty="0">
                <a:solidFill>
                  <a:srgbClr val="C00000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Aplicativo MICOSTO</a:t>
            </a:r>
            <a:endParaRPr lang="es-PE" altLang="es-PE" sz="2800" b="1" dirty="0">
              <a:solidFill>
                <a:srgbClr val="C00000"/>
              </a:solidFill>
              <a:latin typeface="Arial Narrow" pitchFamily="34" charset="0"/>
              <a:cs typeface="Adobe Hebrew" pitchFamily="18" charset="-79"/>
            </a:endParaRPr>
          </a:p>
        </p:txBody>
      </p:sp>
      <p:sp>
        <p:nvSpPr>
          <p:cNvPr id="6" name="Rectángulo 1"/>
          <p:cNvSpPr/>
          <p:nvPr/>
        </p:nvSpPr>
        <p:spPr>
          <a:xfrm>
            <a:off x="968584" y="1556792"/>
            <a:ext cx="58474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spcAft>
                <a:spcPts val="0"/>
              </a:spcAft>
              <a:buFont typeface="Arial" pitchFamily="34" charset="0"/>
              <a:buChar char="•"/>
            </a:pPr>
            <a:r>
              <a:rPr lang="es-ES" sz="2400" dirty="0" smtClean="0">
                <a:latin typeface="Segoe UI Symbol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Creación del archivo de costeo</a:t>
            </a:r>
            <a:endParaRPr lang="es-ES" sz="2400" dirty="0">
              <a:latin typeface="Segoe UI Symbol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s-ES" sz="2400" dirty="0" smtClean="0">
              <a:latin typeface="Segoe UI Symbol" panose="020B0502040204020203" pitchFamily="34" charset="0"/>
              <a:ea typeface="Calibri" panose="020F0502020204030204" pitchFamily="34" charset="0"/>
              <a:cs typeface="Segoe UI Light" panose="020B0502040204020203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3110" y="4409728"/>
            <a:ext cx="6213652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7568" y="2143120"/>
            <a:ext cx="683895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Flecha abajo"/>
          <p:cNvSpPr/>
          <p:nvPr/>
        </p:nvSpPr>
        <p:spPr>
          <a:xfrm>
            <a:off x="5159896" y="3743320"/>
            <a:ext cx="720080" cy="47776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21381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/>
      </p:transition>
    </mc:Choice>
    <mc:Fallback xmlns="">
      <p:transition spd="slow">
        <p:push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9"/>
          <p:cNvSpPr/>
          <p:nvPr/>
        </p:nvSpPr>
        <p:spPr>
          <a:xfrm rot="10800000">
            <a:off x="-24680" y="332656"/>
            <a:ext cx="2378953" cy="705154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48000">
                <a:schemeClr val="bg1">
                  <a:lumMod val="95000"/>
                </a:schemeClr>
              </a:gs>
              <a:gs pos="16000">
                <a:schemeClr val="bg1">
                  <a:lumMod val="85000"/>
                </a:schemeClr>
              </a:gs>
              <a:gs pos="100000">
                <a:schemeClr val="bg1">
                  <a:alpha val="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12" name="Rectángulo 19"/>
          <p:cNvSpPr/>
          <p:nvPr/>
        </p:nvSpPr>
        <p:spPr>
          <a:xfrm>
            <a:off x="9813047" y="290149"/>
            <a:ext cx="2378953" cy="705154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48000">
                <a:schemeClr val="bg1">
                  <a:lumMod val="95000"/>
                </a:schemeClr>
              </a:gs>
              <a:gs pos="16000">
                <a:schemeClr val="bg1">
                  <a:lumMod val="85000"/>
                </a:schemeClr>
              </a:gs>
              <a:gs pos="100000">
                <a:schemeClr val="bg1">
                  <a:alpha val="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10" name="3 Rectángulo"/>
          <p:cNvSpPr>
            <a:spLocks noChangeArrowheads="1"/>
          </p:cNvSpPr>
          <p:nvPr/>
        </p:nvSpPr>
        <p:spPr bwMode="auto">
          <a:xfrm>
            <a:off x="-24680" y="290715"/>
            <a:ext cx="1221668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PE" altLang="es-PE" sz="4800" dirty="0">
                <a:solidFill>
                  <a:srgbClr val="C00000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Aplicativo MICOSTO</a:t>
            </a:r>
            <a:endParaRPr lang="es-PE" altLang="es-PE" sz="2800" b="1" dirty="0">
              <a:solidFill>
                <a:srgbClr val="C00000"/>
              </a:solidFill>
              <a:latin typeface="Arial Narrow" pitchFamily="34" charset="0"/>
              <a:cs typeface="Adobe Hebrew" pitchFamily="18" charset="-79"/>
            </a:endParaRPr>
          </a:p>
        </p:txBody>
      </p:sp>
      <p:sp>
        <p:nvSpPr>
          <p:cNvPr id="6" name="Rectángulo 1"/>
          <p:cNvSpPr/>
          <p:nvPr/>
        </p:nvSpPr>
        <p:spPr>
          <a:xfrm>
            <a:off x="968584" y="1556792"/>
            <a:ext cx="82957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spcAft>
                <a:spcPts val="0"/>
              </a:spcAft>
              <a:buFont typeface="Arial" pitchFamily="34" charset="0"/>
              <a:buChar char="•"/>
            </a:pPr>
            <a:r>
              <a:rPr lang="es-ES" sz="2400" dirty="0" smtClean="0">
                <a:latin typeface="Segoe UI Symbol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Configuración del Procedimiento</a:t>
            </a:r>
            <a:endParaRPr lang="es-ES" sz="2400" dirty="0">
              <a:latin typeface="Segoe UI Symbol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s-ES" sz="2400" dirty="0" smtClean="0">
              <a:latin typeface="Segoe UI Symbol" panose="020B0502040204020203" pitchFamily="34" charset="0"/>
              <a:ea typeface="Calibri" panose="020F0502020204030204" pitchFamily="34" charset="0"/>
              <a:cs typeface="Segoe UI Light" panose="020B0502040204020203" pitchFamily="34" charset="0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3356" y="2159888"/>
            <a:ext cx="9606508" cy="44556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1381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/>
      </p:transition>
    </mc:Choice>
    <mc:Fallback xmlns="">
      <p:transition spd="slow">
        <p:push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9"/>
          <p:cNvSpPr/>
          <p:nvPr/>
        </p:nvSpPr>
        <p:spPr>
          <a:xfrm rot="10800000">
            <a:off x="-24680" y="332656"/>
            <a:ext cx="2378953" cy="705154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48000">
                <a:schemeClr val="bg1">
                  <a:lumMod val="95000"/>
                </a:schemeClr>
              </a:gs>
              <a:gs pos="16000">
                <a:schemeClr val="bg1">
                  <a:lumMod val="85000"/>
                </a:schemeClr>
              </a:gs>
              <a:gs pos="100000">
                <a:schemeClr val="bg1">
                  <a:alpha val="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12" name="Rectángulo 19"/>
          <p:cNvSpPr/>
          <p:nvPr/>
        </p:nvSpPr>
        <p:spPr>
          <a:xfrm>
            <a:off x="9813047" y="290149"/>
            <a:ext cx="2378953" cy="705154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48000">
                <a:schemeClr val="bg1">
                  <a:lumMod val="95000"/>
                </a:schemeClr>
              </a:gs>
              <a:gs pos="16000">
                <a:schemeClr val="bg1">
                  <a:lumMod val="85000"/>
                </a:schemeClr>
              </a:gs>
              <a:gs pos="100000">
                <a:schemeClr val="bg1">
                  <a:alpha val="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10" name="3 Rectángulo"/>
          <p:cNvSpPr>
            <a:spLocks noChangeArrowheads="1"/>
          </p:cNvSpPr>
          <p:nvPr/>
        </p:nvSpPr>
        <p:spPr bwMode="auto">
          <a:xfrm>
            <a:off x="-24680" y="290715"/>
            <a:ext cx="1221668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PE" altLang="es-PE" sz="4800" dirty="0">
                <a:solidFill>
                  <a:srgbClr val="C00000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Aplicativo MICOSTO</a:t>
            </a:r>
            <a:endParaRPr lang="es-PE" altLang="es-PE" sz="2800" b="1" dirty="0">
              <a:solidFill>
                <a:srgbClr val="C00000"/>
              </a:solidFill>
              <a:latin typeface="Arial Narrow" pitchFamily="34" charset="0"/>
              <a:cs typeface="Adobe Hebrew" pitchFamily="18" charset="-79"/>
            </a:endParaRPr>
          </a:p>
        </p:txBody>
      </p:sp>
      <p:sp>
        <p:nvSpPr>
          <p:cNvPr id="6" name="Rectángulo 1"/>
          <p:cNvSpPr/>
          <p:nvPr/>
        </p:nvSpPr>
        <p:spPr>
          <a:xfrm>
            <a:off x="968584" y="1556792"/>
            <a:ext cx="106000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spcAft>
                <a:spcPts val="0"/>
              </a:spcAft>
              <a:buFont typeface="Arial" pitchFamily="34" charset="0"/>
              <a:buChar char="•"/>
            </a:pPr>
            <a:r>
              <a:rPr lang="es-ES" sz="2400" dirty="0" smtClean="0">
                <a:latin typeface="Segoe UI Symbol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Inductor Elemento de costo – Centro de Actividad</a:t>
            </a:r>
            <a:endParaRPr lang="es-ES" sz="2400" dirty="0">
              <a:latin typeface="Segoe UI Symbol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s-ES" sz="2400" dirty="0" smtClean="0">
              <a:latin typeface="Segoe UI Symbol" panose="020B0502040204020203" pitchFamily="34" charset="0"/>
              <a:ea typeface="Calibri" panose="020F0502020204030204" pitchFamily="34" charset="0"/>
              <a:cs typeface="Segoe UI Light" panose="020B0502040204020203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3472" y="2276872"/>
            <a:ext cx="8502768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0222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/>
      </p:transition>
    </mc:Choice>
    <mc:Fallback xmlns="">
      <p:transition spd="slow">
        <p:push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9"/>
          <p:cNvSpPr/>
          <p:nvPr/>
        </p:nvSpPr>
        <p:spPr>
          <a:xfrm rot="10800000">
            <a:off x="-24680" y="332656"/>
            <a:ext cx="2378953" cy="705154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48000">
                <a:schemeClr val="bg1">
                  <a:lumMod val="95000"/>
                </a:schemeClr>
              </a:gs>
              <a:gs pos="16000">
                <a:schemeClr val="bg1">
                  <a:lumMod val="85000"/>
                </a:schemeClr>
              </a:gs>
              <a:gs pos="100000">
                <a:schemeClr val="bg1">
                  <a:alpha val="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12" name="Rectángulo 19"/>
          <p:cNvSpPr/>
          <p:nvPr/>
        </p:nvSpPr>
        <p:spPr>
          <a:xfrm>
            <a:off x="9813047" y="290149"/>
            <a:ext cx="2378953" cy="705154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48000">
                <a:schemeClr val="bg1">
                  <a:lumMod val="95000"/>
                </a:schemeClr>
              </a:gs>
              <a:gs pos="16000">
                <a:schemeClr val="bg1">
                  <a:lumMod val="85000"/>
                </a:schemeClr>
              </a:gs>
              <a:gs pos="100000">
                <a:schemeClr val="bg1">
                  <a:alpha val="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10" name="3 Rectángulo"/>
          <p:cNvSpPr>
            <a:spLocks noChangeArrowheads="1"/>
          </p:cNvSpPr>
          <p:nvPr/>
        </p:nvSpPr>
        <p:spPr bwMode="auto">
          <a:xfrm>
            <a:off x="-24680" y="290715"/>
            <a:ext cx="1221668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PE" altLang="es-PE" sz="4800" dirty="0">
                <a:solidFill>
                  <a:srgbClr val="C00000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Aplicativo MICOSTO</a:t>
            </a:r>
            <a:endParaRPr lang="es-PE" altLang="es-PE" sz="2800" b="1" dirty="0">
              <a:solidFill>
                <a:srgbClr val="C00000"/>
              </a:solidFill>
              <a:latin typeface="Arial Narrow" pitchFamily="34" charset="0"/>
              <a:cs typeface="Adobe Hebrew" pitchFamily="18" charset="-79"/>
            </a:endParaRPr>
          </a:p>
        </p:txBody>
      </p:sp>
      <p:sp>
        <p:nvSpPr>
          <p:cNvPr id="6" name="Rectángulo 1"/>
          <p:cNvSpPr/>
          <p:nvPr/>
        </p:nvSpPr>
        <p:spPr>
          <a:xfrm>
            <a:off x="968584" y="1556792"/>
            <a:ext cx="106000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spcAft>
                <a:spcPts val="0"/>
              </a:spcAft>
              <a:buFont typeface="Arial" pitchFamily="34" charset="0"/>
              <a:buChar char="•"/>
            </a:pPr>
            <a:r>
              <a:rPr lang="es-ES" sz="2400" dirty="0" smtClean="0">
                <a:latin typeface="Segoe UI Symbol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Inductor de asignación de costos a procedimientos (Valor TUPA)</a:t>
            </a:r>
            <a:endParaRPr lang="es-ES" sz="2400" dirty="0">
              <a:latin typeface="Segoe UI Symbol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s-ES" sz="2400" dirty="0" smtClean="0">
              <a:latin typeface="Segoe UI Symbol" panose="020B0502040204020203" pitchFamily="34" charset="0"/>
              <a:ea typeface="Calibri" panose="020F0502020204030204" pitchFamily="34" charset="0"/>
              <a:cs typeface="Segoe UI Light" panose="020B0502040204020203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9496" y="2420888"/>
            <a:ext cx="8839200" cy="38358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1381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/>
      </p:transition>
    </mc:Choice>
    <mc:Fallback xmlns="">
      <p:transition spd="slow">
        <p:push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ángulo 19"/>
          <p:cNvSpPr/>
          <p:nvPr/>
        </p:nvSpPr>
        <p:spPr>
          <a:xfrm rot="10800000">
            <a:off x="1055440" y="332656"/>
            <a:ext cx="2991695" cy="705154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48000">
                <a:schemeClr val="bg1">
                  <a:lumMod val="95000"/>
                </a:schemeClr>
              </a:gs>
              <a:gs pos="16000">
                <a:schemeClr val="bg1">
                  <a:lumMod val="85000"/>
                </a:schemeClr>
              </a:gs>
              <a:gs pos="100000">
                <a:schemeClr val="bg1">
                  <a:alpha val="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13" name="3 Rectángulo"/>
          <p:cNvSpPr>
            <a:spLocks noChangeArrowheads="1"/>
          </p:cNvSpPr>
          <p:nvPr/>
        </p:nvSpPr>
        <p:spPr bwMode="auto">
          <a:xfrm>
            <a:off x="1059551" y="260648"/>
            <a:ext cx="352428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PE" altLang="es-PE" sz="4800" dirty="0" smtClean="0">
                <a:solidFill>
                  <a:srgbClr val="C00000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Contenido</a:t>
            </a:r>
            <a:endParaRPr lang="es-PE" altLang="es-PE" sz="2800" b="1" dirty="0">
              <a:solidFill>
                <a:srgbClr val="C00000"/>
              </a:solidFill>
              <a:latin typeface="Arial Narrow" pitchFamily="34" charset="0"/>
              <a:cs typeface="Adobe Hebrew" pitchFamily="18" charset="-79"/>
            </a:endParaRPr>
          </a:p>
        </p:txBody>
      </p:sp>
      <p:sp>
        <p:nvSpPr>
          <p:cNvPr id="23" name="Rectángulo 22"/>
          <p:cNvSpPr/>
          <p:nvPr/>
        </p:nvSpPr>
        <p:spPr>
          <a:xfrm rot="16200000">
            <a:off x="-1173532" y="1857271"/>
            <a:ext cx="3754384" cy="705154"/>
          </a:xfrm>
          <a:prstGeom prst="rect">
            <a:avLst/>
          </a:prstGeom>
          <a:gradFill>
            <a:gsLst>
              <a:gs pos="22000">
                <a:schemeClr val="bg1">
                  <a:lumMod val="75000"/>
                </a:schemeClr>
              </a:gs>
              <a:gs pos="64000">
                <a:schemeClr val="bg1">
                  <a:lumMod val="95000"/>
                </a:schemeClr>
              </a:gs>
              <a:gs pos="43000">
                <a:schemeClr val="bg1">
                  <a:lumMod val="85000"/>
                </a:schemeClr>
              </a:gs>
              <a:gs pos="100000">
                <a:schemeClr val="bg1">
                  <a:alpha val="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24" name="Rectángulo 19"/>
          <p:cNvSpPr/>
          <p:nvPr/>
        </p:nvSpPr>
        <p:spPr>
          <a:xfrm rot="5400000">
            <a:off x="-785584" y="5009576"/>
            <a:ext cx="2991695" cy="705154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48000">
                <a:schemeClr val="bg1">
                  <a:lumMod val="95000"/>
                </a:schemeClr>
              </a:gs>
              <a:gs pos="16000">
                <a:schemeClr val="bg1">
                  <a:lumMod val="85000"/>
                </a:schemeClr>
              </a:gs>
              <a:gs pos="100000">
                <a:schemeClr val="bg1">
                  <a:alpha val="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19" name="Rectángulo 19"/>
          <p:cNvSpPr/>
          <p:nvPr/>
        </p:nvSpPr>
        <p:spPr>
          <a:xfrm>
            <a:off x="9813047" y="332656"/>
            <a:ext cx="2378953" cy="705154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48000">
                <a:schemeClr val="bg1">
                  <a:lumMod val="95000"/>
                </a:schemeClr>
              </a:gs>
              <a:gs pos="16000">
                <a:schemeClr val="bg1">
                  <a:lumMod val="85000"/>
                </a:schemeClr>
              </a:gs>
              <a:gs pos="100000">
                <a:schemeClr val="bg1">
                  <a:alpha val="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pic>
        <p:nvPicPr>
          <p:cNvPr id="26" name="9 Imagen" descr="LOGO CNC.jpg"/>
          <p:cNvPicPr>
            <a:picLocks noChangeAspect="1"/>
          </p:cNvPicPr>
          <p:nvPr/>
        </p:nvPicPr>
        <p:blipFill rotWithShape="1">
          <a:blip r:embed="rId2"/>
          <a:srcRect l="75924" t="29468" r="4005" b="25346"/>
          <a:stretch/>
        </p:blipFill>
        <p:spPr bwMode="auto">
          <a:xfrm>
            <a:off x="1959584" y="2034704"/>
            <a:ext cx="876498" cy="629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9 Imagen" descr="LOGO CNC.jpg"/>
          <p:cNvPicPr>
            <a:picLocks noChangeAspect="1"/>
          </p:cNvPicPr>
          <p:nvPr/>
        </p:nvPicPr>
        <p:blipFill rotWithShape="1">
          <a:blip r:embed="rId2"/>
          <a:srcRect l="75924" t="29468" r="4005" b="25346"/>
          <a:stretch/>
        </p:blipFill>
        <p:spPr bwMode="auto">
          <a:xfrm>
            <a:off x="1959584" y="3049771"/>
            <a:ext cx="876498" cy="629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9 Imagen" descr="LOGO CNC.jpg"/>
          <p:cNvPicPr>
            <a:picLocks noChangeAspect="1"/>
          </p:cNvPicPr>
          <p:nvPr/>
        </p:nvPicPr>
        <p:blipFill rotWithShape="1">
          <a:blip r:embed="rId2"/>
          <a:srcRect l="75924" t="29468" r="4005" b="25346"/>
          <a:stretch/>
        </p:blipFill>
        <p:spPr bwMode="auto">
          <a:xfrm>
            <a:off x="1962128" y="4064838"/>
            <a:ext cx="876498" cy="629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ángulo 19"/>
          <p:cNvSpPr/>
          <p:nvPr/>
        </p:nvSpPr>
        <p:spPr>
          <a:xfrm>
            <a:off x="9877530" y="86410"/>
            <a:ext cx="2314470" cy="1164728"/>
          </a:xfrm>
          <a:prstGeom prst="rightArrow">
            <a:avLst>
              <a:gd name="adj1" fmla="val 60532"/>
              <a:gd name="adj2" fmla="val 51298"/>
            </a:avLst>
          </a:prstGeom>
          <a:gradFill>
            <a:gsLst>
              <a:gs pos="7000">
                <a:schemeClr val="bg1">
                  <a:lumMod val="75000"/>
                </a:schemeClr>
              </a:gs>
              <a:gs pos="48000">
                <a:schemeClr val="bg1">
                  <a:lumMod val="95000"/>
                </a:schemeClr>
              </a:gs>
              <a:gs pos="24000">
                <a:schemeClr val="bg1">
                  <a:lumMod val="85000"/>
                </a:schemeClr>
              </a:gs>
              <a:gs pos="100000">
                <a:schemeClr val="bg1">
                  <a:alpha val="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11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2927648" y="2161794"/>
            <a:ext cx="2016223" cy="375802"/>
          </a:xfrm>
        </p:spPr>
        <p:txBody>
          <a:bodyPr anchor="t"/>
          <a:lstStyle/>
          <a:p>
            <a:r>
              <a:rPr lang="es-ES" sz="1800" b="1" dirty="0" smtClean="0">
                <a:latin typeface="Segoe UI Symbol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Tabla ASME</a:t>
            </a:r>
            <a:r>
              <a:rPr lang="es-PE" sz="2800" b="1" dirty="0"/>
              <a:t/>
            </a:r>
            <a:br>
              <a:rPr lang="es-PE" sz="2800" b="1" dirty="0"/>
            </a:br>
            <a:r>
              <a:rPr lang="es-ES" sz="2800" b="1" dirty="0"/>
              <a:t> </a:t>
            </a:r>
            <a:r>
              <a:rPr lang="es-PE" sz="2800" b="1" dirty="0"/>
              <a:t/>
            </a:r>
            <a:br>
              <a:rPr lang="es-PE" sz="2800" b="1" dirty="0"/>
            </a:br>
            <a:endParaRPr lang="es-ES" sz="28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12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2999656" y="3113315"/>
            <a:ext cx="2808312" cy="502893"/>
          </a:xfrm>
        </p:spPr>
        <p:txBody>
          <a:bodyPr anchor="t"/>
          <a:lstStyle/>
          <a:p>
            <a:r>
              <a:rPr lang="es-ES" sz="1800" b="1" dirty="0" smtClean="0">
                <a:latin typeface="Segoe UI Symbol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Aplicativo MICOSTO</a:t>
            </a:r>
            <a:endParaRPr lang="es-ES" sz="28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15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3287688" y="4128382"/>
            <a:ext cx="6912769" cy="502893"/>
          </a:xfrm>
        </p:spPr>
        <p:txBody>
          <a:bodyPr anchor="t"/>
          <a:lstStyle/>
          <a:p>
            <a:pPr algn="l"/>
            <a:r>
              <a:rPr lang="es-ES" sz="1800" b="1" dirty="0" smtClean="0">
                <a:latin typeface="Segoe UI Symbol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Factor de dedicación de asignación de costos a Procedimientos  (Valor TUPA)</a:t>
            </a:r>
            <a:r>
              <a:rPr lang="es-ES" sz="2800" b="1" dirty="0"/>
              <a:t> </a:t>
            </a:r>
            <a:r>
              <a:rPr lang="es-PE" sz="2800" b="1" dirty="0"/>
              <a:t/>
            </a:r>
            <a:br>
              <a:rPr lang="es-PE" sz="2800" b="1" dirty="0"/>
            </a:br>
            <a:endParaRPr lang="es-ES" sz="28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1098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9"/>
          <p:cNvSpPr/>
          <p:nvPr/>
        </p:nvSpPr>
        <p:spPr>
          <a:xfrm rot="10800000">
            <a:off x="-24680" y="332656"/>
            <a:ext cx="2378953" cy="705154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48000">
                <a:schemeClr val="bg1">
                  <a:lumMod val="95000"/>
                </a:schemeClr>
              </a:gs>
              <a:gs pos="16000">
                <a:schemeClr val="bg1">
                  <a:lumMod val="85000"/>
                </a:schemeClr>
              </a:gs>
              <a:gs pos="100000">
                <a:schemeClr val="bg1">
                  <a:alpha val="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12" name="Rectángulo 19"/>
          <p:cNvSpPr/>
          <p:nvPr/>
        </p:nvSpPr>
        <p:spPr>
          <a:xfrm>
            <a:off x="9813047" y="290149"/>
            <a:ext cx="2378953" cy="705154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48000">
                <a:schemeClr val="bg1">
                  <a:lumMod val="95000"/>
                </a:schemeClr>
              </a:gs>
              <a:gs pos="16000">
                <a:schemeClr val="bg1">
                  <a:lumMod val="85000"/>
                </a:schemeClr>
              </a:gs>
              <a:gs pos="100000">
                <a:schemeClr val="bg1">
                  <a:alpha val="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10" name="3 Rectángulo"/>
          <p:cNvSpPr>
            <a:spLocks noChangeArrowheads="1"/>
          </p:cNvSpPr>
          <p:nvPr/>
        </p:nvSpPr>
        <p:spPr bwMode="auto">
          <a:xfrm>
            <a:off x="-24680" y="290715"/>
            <a:ext cx="1221668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PE" altLang="es-PE" sz="4800" dirty="0">
                <a:solidFill>
                  <a:srgbClr val="C00000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Aplicativo MICOSTO</a:t>
            </a:r>
            <a:endParaRPr lang="es-PE" altLang="es-PE" sz="2800" b="1" dirty="0">
              <a:solidFill>
                <a:srgbClr val="C00000"/>
              </a:solidFill>
              <a:latin typeface="Arial Narrow" pitchFamily="34" charset="0"/>
              <a:cs typeface="Adobe Hebrew" pitchFamily="18" charset="-79"/>
            </a:endParaRPr>
          </a:p>
        </p:txBody>
      </p:sp>
      <p:sp>
        <p:nvSpPr>
          <p:cNvPr id="6" name="Rectángulo 1"/>
          <p:cNvSpPr/>
          <p:nvPr/>
        </p:nvSpPr>
        <p:spPr>
          <a:xfrm>
            <a:off x="968584" y="1556792"/>
            <a:ext cx="106000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spcAft>
                <a:spcPts val="0"/>
              </a:spcAft>
              <a:buFont typeface="Arial" pitchFamily="34" charset="0"/>
              <a:buChar char="•"/>
            </a:pPr>
            <a:r>
              <a:rPr lang="es-ES" sz="2400" dirty="0" smtClean="0">
                <a:latin typeface="Segoe UI Symbol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Resumen de costos</a:t>
            </a:r>
            <a:endParaRPr lang="es-ES" sz="2400" dirty="0">
              <a:latin typeface="Segoe UI Symbol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s-ES" sz="2400" dirty="0" smtClean="0">
              <a:latin typeface="Segoe UI Symbol" panose="020B0502040204020203" pitchFamily="34" charset="0"/>
              <a:ea typeface="Calibri" panose="020F0502020204030204" pitchFamily="34" charset="0"/>
              <a:cs typeface="Segoe UI Light" panose="020B0502040204020203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376" y="2218464"/>
            <a:ext cx="6768752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8208" y="2218464"/>
            <a:ext cx="3456384" cy="306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10 Elipse"/>
          <p:cNvSpPr/>
          <p:nvPr/>
        </p:nvSpPr>
        <p:spPr>
          <a:xfrm>
            <a:off x="6554180" y="2438932"/>
            <a:ext cx="1034752" cy="39088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pic>
        <p:nvPicPr>
          <p:cNvPr id="13" name="Imagen 5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0979" y="5877272"/>
            <a:ext cx="1224136" cy="497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4753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/>
      </p:transition>
    </mc:Choice>
    <mc:Fallback xmlns="">
      <p:transition spd="slow">
        <p:push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9"/>
          <p:cNvSpPr/>
          <p:nvPr/>
        </p:nvSpPr>
        <p:spPr>
          <a:xfrm rot="10800000">
            <a:off x="-24680" y="332656"/>
            <a:ext cx="2378953" cy="705154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48000">
                <a:schemeClr val="bg1">
                  <a:lumMod val="95000"/>
                </a:schemeClr>
              </a:gs>
              <a:gs pos="16000">
                <a:schemeClr val="bg1">
                  <a:lumMod val="85000"/>
                </a:schemeClr>
              </a:gs>
              <a:gs pos="100000">
                <a:schemeClr val="bg1">
                  <a:alpha val="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12" name="Rectángulo 19"/>
          <p:cNvSpPr/>
          <p:nvPr/>
        </p:nvSpPr>
        <p:spPr>
          <a:xfrm>
            <a:off x="9813047" y="290149"/>
            <a:ext cx="2378953" cy="705154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48000">
                <a:schemeClr val="bg1">
                  <a:lumMod val="95000"/>
                </a:schemeClr>
              </a:gs>
              <a:gs pos="16000">
                <a:schemeClr val="bg1">
                  <a:lumMod val="85000"/>
                </a:schemeClr>
              </a:gs>
              <a:gs pos="100000">
                <a:schemeClr val="bg1">
                  <a:alpha val="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10" name="3 Rectángulo"/>
          <p:cNvSpPr>
            <a:spLocks noChangeArrowheads="1"/>
          </p:cNvSpPr>
          <p:nvPr/>
        </p:nvSpPr>
        <p:spPr bwMode="auto">
          <a:xfrm>
            <a:off x="-24680" y="290715"/>
            <a:ext cx="1221668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PE" altLang="es-PE" sz="4800" dirty="0">
                <a:solidFill>
                  <a:srgbClr val="C00000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Aplicativo MICOSTO</a:t>
            </a:r>
            <a:endParaRPr lang="es-PE" altLang="es-PE" sz="2800" b="1" dirty="0">
              <a:solidFill>
                <a:srgbClr val="C00000"/>
              </a:solidFill>
              <a:latin typeface="Arial Narrow" pitchFamily="34" charset="0"/>
              <a:cs typeface="Adobe Hebrew" pitchFamily="18" charset="-79"/>
            </a:endParaRPr>
          </a:p>
        </p:txBody>
      </p:sp>
      <p:sp>
        <p:nvSpPr>
          <p:cNvPr id="6" name="Rectángulo 1"/>
          <p:cNvSpPr/>
          <p:nvPr/>
        </p:nvSpPr>
        <p:spPr>
          <a:xfrm>
            <a:off x="968584" y="1556792"/>
            <a:ext cx="106000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spcAft>
                <a:spcPts val="0"/>
              </a:spcAft>
              <a:buFont typeface="Arial" pitchFamily="34" charset="0"/>
              <a:buChar char="•"/>
            </a:pPr>
            <a:r>
              <a:rPr lang="es-ES" sz="2400" dirty="0" smtClean="0">
                <a:latin typeface="Segoe UI Symbol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Resumen de costos</a:t>
            </a:r>
            <a:endParaRPr lang="es-ES" sz="2400" dirty="0">
              <a:latin typeface="Segoe UI Symbol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s-ES" sz="2400" dirty="0" smtClean="0">
              <a:latin typeface="Segoe UI Symbol" panose="020B0502040204020203" pitchFamily="34" charset="0"/>
              <a:ea typeface="Calibri" panose="020F0502020204030204" pitchFamily="34" charset="0"/>
              <a:cs typeface="Segoe UI Light" panose="020B0502040204020203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376" y="2218464"/>
            <a:ext cx="6768752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8208" y="2218464"/>
            <a:ext cx="3456384" cy="306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10 Elipse"/>
          <p:cNvSpPr/>
          <p:nvPr/>
        </p:nvSpPr>
        <p:spPr>
          <a:xfrm>
            <a:off x="6554180" y="2438932"/>
            <a:ext cx="1034752" cy="39088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pic>
        <p:nvPicPr>
          <p:cNvPr id="13" name="Imagen 5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0979" y="5877272"/>
            <a:ext cx="1224136" cy="497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7315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/>
      </p:transition>
    </mc:Choice>
    <mc:Fallback xmlns="">
      <p:transition spd="slow">
        <p:push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9"/>
          <p:cNvSpPr/>
          <p:nvPr/>
        </p:nvSpPr>
        <p:spPr>
          <a:xfrm rot="10800000">
            <a:off x="-24680" y="332656"/>
            <a:ext cx="2378953" cy="705154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48000">
                <a:schemeClr val="bg1">
                  <a:lumMod val="95000"/>
                </a:schemeClr>
              </a:gs>
              <a:gs pos="16000">
                <a:schemeClr val="bg1">
                  <a:lumMod val="85000"/>
                </a:schemeClr>
              </a:gs>
              <a:gs pos="100000">
                <a:schemeClr val="bg1">
                  <a:alpha val="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12" name="Rectángulo 19"/>
          <p:cNvSpPr/>
          <p:nvPr/>
        </p:nvSpPr>
        <p:spPr>
          <a:xfrm>
            <a:off x="9813047" y="290149"/>
            <a:ext cx="2378953" cy="705154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48000">
                <a:schemeClr val="bg1">
                  <a:lumMod val="95000"/>
                </a:schemeClr>
              </a:gs>
              <a:gs pos="16000">
                <a:schemeClr val="bg1">
                  <a:lumMod val="85000"/>
                </a:schemeClr>
              </a:gs>
              <a:gs pos="100000">
                <a:schemeClr val="bg1">
                  <a:alpha val="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10" name="3 Rectángulo"/>
          <p:cNvSpPr>
            <a:spLocks noChangeArrowheads="1"/>
          </p:cNvSpPr>
          <p:nvPr/>
        </p:nvSpPr>
        <p:spPr bwMode="auto">
          <a:xfrm>
            <a:off x="-24680" y="290715"/>
            <a:ext cx="1221668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PE" altLang="es-PE" sz="4800" dirty="0" smtClean="0">
                <a:solidFill>
                  <a:srgbClr val="C00000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Preguntas frecuentes</a:t>
            </a:r>
            <a:endParaRPr lang="es-PE" altLang="es-PE" sz="2800" b="1" dirty="0">
              <a:solidFill>
                <a:srgbClr val="C00000"/>
              </a:solidFill>
              <a:latin typeface="Arial Narrow" pitchFamily="34" charset="0"/>
              <a:cs typeface="Adobe Hebrew" pitchFamily="18" charset="-79"/>
            </a:endParaRPr>
          </a:p>
        </p:txBody>
      </p:sp>
      <p:sp>
        <p:nvSpPr>
          <p:cNvPr id="6" name="Rectángulo 1"/>
          <p:cNvSpPr/>
          <p:nvPr/>
        </p:nvSpPr>
        <p:spPr>
          <a:xfrm>
            <a:off x="961768" y="2132856"/>
            <a:ext cx="1060002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400" dirty="0" smtClean="0"/>
              <a:t>¿Cuales son los componentes de costos de Personal?</a:t>
            </a:r>
          </a:p>
          <a:p>
            <a:pPr lvl="1"/>
            <a:endParaRPr lang="es-ES" sz="2400" dirty="0"/>
          </a:p>
          <a:p>
            <a:pPr lvl="1"/>
            <a:r>
              <a:rPr lang="es-ES" sz="2400" dirty="0" smtClean="0"/>
              <a:t>El </a:t>
            </a:r>
            <a:r>
              <a:rPr lang="es-ES" sz="2400" dirty="0"/>
              <a:t>costo de personal </a:t>
            </a:r>
            <a:r>
              <a:rPr lang="es-ES" sz="2400" dirty="0" smtClean="0"/>
              <a:t>comprende lo siguiente </a:t>
            </a:r>
            <a:r>
              <a:rPr lang="es-ES" sz="2400" dirty="0"/>
              <a:t>(dependiendo de la modalidad laboral): </a:t>
            </a:r>
            <a:endParaRPr lang="es-ES" sz="2400" dirty="0" smtClean="0"/>
          </a:p>
          <a:p>
            <a:endParaRPr lang="es-ES" sz="2400" dirty="0"/>
          </a:p>
          <a:p>
            <a:r>
              <a:rPr lang="es-ES" sz="2400" dirty="0" smtClean="0"/>
              <a:t>	</a:t>
            </a:r>
            <a:endParaRPr lang="es-ES" sz="2400" dirty="0" smtClean="0">
              <a:latin typeface="Segoe UI Symbol" panose="020B0502040204020203" pitchFamily="34" charset="0"/>
              <a:ea typeface="Calibri" panose="020F0502020204030204" pitchFamily="34" charset="0"/>
              <a:cs typeface="Segoe UI Light" panose="020B0502040204020203" pitchFamily="34" charset="0"/>
            </a:endParaRPr>
          </a:p>
        </p:txBody>
      </p:sp>
      <p:sp>
        <p:nvSpPr>
          <p:cNvPr id="3" name="2 Rectángulo redondeado"/>
          <p:cNvSpPr/>
          <p:nvPr/>
        </p:nvSpPr>
        <p:spPr>
          <a:xfrm>
            <a:off x="2999656" y="4402048"/>
            <a:ext cx="5400600" cy="57606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>
                <a:solidFill>
                  <a:schemeClr val="tx1"/>
                </a:solidFill>
              </a:rPr>
              <a:t>Remuneración, ESSALUD, escolaridad y gratificaciones</a:t>
            </a:r>
            <a:r>
              <a:rPr lang="es-ES" b="1" dirty="0" smtClean="0">
                <a:solidFill>
                  <a:schemeClr val="tx1"/>
                </a:solidFill>
              </a:rPr>
              <a:t>.</a:t>
            </a:r>
            <a:endParaRPr lang="es-E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5696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/>
      </p:transition>
    </mc:Choice>
    <mc:Fallback xmlns="">
      <p:transition spd="slow">
        <p:push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055440" y="1628800"/>
            <a:ext cx="984750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400" dirty="0" smtClean="0"/>
              <a:t>¿Cuáles son las actividades que no se deben costear?</a:t>
            </a:r>
          </a:p>
          <a:p>
            <a:endParaRPr lang="es-ES" sz="2400" dirty="0"/>
          </a:p>
          <a:p>
            <a:r>
              <a:rPr lang="es-ES" sz="2400" dirty="0" smtClean="0"/>
              <a:t>Las actividades que no </a:t>
            </a:r>
            <a:r>
              <a:rPr lang="es-ES" sz="2400" dirty="0"/>
              <a:t>se consideran </a:t>
            </a:r>
            <a:r>
              <a:rPr lang="es-ES" sz="2400" dirty="0" smtClean="0"/>
              <a:t>en la determinación del costo </a:t>
            </a:r>
            <a:r>
              <a:rPr lang="es-ES" sz="2400" dirty="0"/>
              <a:t>de un procedimiento administrativo son las siguientes:</a:t>
            </a:r>
          </a:p>
          <a:p>
            <a:pPr lvl="1">
              <a:buFont typeface="Arial" pitchFamily="34" charset="0"/>
              <a:buChar char="•"/>
            </a:pPr>
            <a:r>
              <a:rPr lang="es-PE" sz="2400" dirty="0"/>
              <a:t>Orientación al ciudadano</a:t>
            </a:r>
          </a:p>
          <a:p>
            <a:pPr lvl="1">
              <a:buFont typeface="Arial" pitchFamily="34" charset="0"/>
              <a:buChar char="•"/>
            </a:pPr>
            <a:r>
              <a:rPr lang="es-PE" sz="2400" dirty="0"/>
              <a:t>Pago en caja</a:t>
            </a:r>
          </a:p>
          <a:p>
            <a:pPr lvl="1">
              <a:buFont typeface="Arial" pitchFamily="34" charset="0"/>
              <a:buChar char="•"/>
            </a:pPr>
            <a:r>
              <a:rPr lang="es-PE" sz="2400" dirty="0"/>
              <a:t>Esperas</a:t>
            </a:r>
          </a:p>
          <a:p>
            <a:pPr lvl="1">
              <a:buFont typeface="Arial" pitchFamily="34" charset="0"/>
              <a:buChar char="•"/>
            </a:pPr>
            <a:r>
              <a:rPr lang="es-PE" sz="2400" dirty="0"/>
              <a:t>Archivo</a:t>
            </a:r>
          </a:p>
          <a:p>
            <a:pPr lvl="1">
              <a:buFont typeface="Arial" pitchFamily="34" charset="0"/>
              <a:buChar char="•"/>
            </a:pPr>
            <a:r>
              <a:rPr lang="es-PE" sz="2400" dirty="0" err="1"/>
              <a:t>Fedateo</a:t>
            </a:r>
            <a:endParaRPr lang="es-PE" sz="2400" dirty="0"/>
          </a:p>
          <a:p>
            <a:endParaRPr lang="es-ES" sz="2400" dirty="0"/>
          </a:p>
          <a:p>
            <a:r>
              <a:rPr lang="es-PE" sz="2400" dirty="0" smtClean="0"/>
              <a:t>No </a:t>
            </a:r>
            <a:r>
              <a:rPr lang="es-PE" sz="2400" dirty="0"/>
              <a:t>se puede cargar al administrado costos por demoras o ineficiencias de la Entidad</a:t>
            </a:r>
            <a:r>
              <a:rPr lang="es-PE" sz="1400" dirty="0"/>
              <a:t>.</a:t>
            </a:r>
            <a:endParaRPr lang="es-ES" sz="1400" dirty="0">
              <a:solidFill>
                <a:schemeClr val="dk1"/>
              </a:solidFill>
            </a:endParaRPr>
          </a:p>
        </p:txBody>
      </p:sp>
      <p:sp>
        <p:nvSpPr>
          <p:cNvPr id="3" name="Rectángulo 19"/>
          <p:cNvSpPr/>
          <p:nvPr/>
        </p:nvSpPr>
        <p:spPr>
          <a:xfrm rot="10800000">
            <a:off x="-24680" y="332656"/>
            <a:ext cx="2378953" cy="705154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48000">
                <a:schemeClr val="bg1">
                  <a:lumMod val="95000"/>
                </a:schemeClr>
              </a:gs>
              <a:gs pos="16000">
                <a:schemeClr val="bg1">
                  <a:lumMod val="85000"/>
                </a:schemeClr>
              </a:gs>
              <a:gs pos="100000">
                <a:schemeClr val="bg1">
                  <a:alpha val="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4" name="Rectángulo 19"/>
          <p:cNvSpPr/>
          <p:nvPr/>
        </p:nvSpPr>
        <p:spPr>
          <a:xfrm>
            <a:off x="9813047" y="290149"/>
            <a:ext cx="2378953" cy="705154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48000">
                <a:schemeClr val="bg1">
                  <a:lumMod val="95000"/>
                </a:schemeClr>
              </a:gs>
              <a:gs pos="16000">
                <a:schemeClr val="bg1">
                  <a:lumMod val="85000"/>
                </a:schemeClr>
              </a:gs>
              <a:gs pos="100000">
                <a:schemeClr val="bg1">
                  <a:alpha val="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5" name="3 Rectángulo"/>
          <p:cNvSpPr>
            <a:spLocks noChangeArrowheads="1"/>
          </p:cNvSpPr>
          <p:nvPr/>
        </p:nvSpPr>
        <p:spPr bwMode="auto">
          <a:xfrm>
            <a:off x="-24680" y="290715"/>
            <a:ext cx="1221668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PE" altLang="es-PE" sz="4800" dirty="0">
                <a:solidFill>
                  <a:srgbClr val="C00000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Preguntas frecuentes</a:t>
            </a:r>
            <a:endParaRPr lang="es-PE" altLang="es-PE" sz="2800" b="1" dirty="0">
              <a:solidFill>
                <a:srgbClr val="C00000"/>
              </a:solidFill>
              <a:latin typeface="Arial Narrow" pitchFamily="34" charset="0"/>
              <a:cs typeface="Adobe Hebrew" pitchFamily="18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55714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055440" y="1916832"/>
            <a:ext cx="984750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400" dirty="0">
                <a:solidFill>
                  <a:schemeClr val="dk1"/>
                </a:solidFill>
              </a:rPr>
              <a:t>¿Qué cargo asigno si una misma actividad lo pueden realizar personas que tienen diferentes remuneraciones</a:t>
            </a:r>
            <a:r>
              <a:rPr lang="es-ES" sz="2400" dirty="0" smtClean="0">
                <a:solidFill>
                  <a:schemeClr val="dk1"/>
                </a:solidFill>
              </a:rPr>
              <a:t>?</a:t>
            </a:r>
          </a:p>
          <a:p>
            <a:pPr algn="just"/>
            <a:endParaRPr lang="es-ES" sz="2400" dirty="0">
              <a:solidFill>
                <a:schemeClr val="dk1"/>
              </a:solidFill>
            </a:endParaRPr>
          </a:p>
          <a:p>
            <a:pPr algn="just"/>
            <a:r>
              <a:rPr lang="es-PE" sz="2400" dirty="0"/>
              <a:t>La identificación de la persona (cargo) que debe hacer una actividad se levanta en campo según la responsabilidad y frecuencia en que realizan la </a:t>
            </a:r>
            <a:r>
              <a:rPr lang="es-PE" sz="2400" dirty="0" smtClean="0"/>
              <a:t>actividad</a:t>
            </a:r>
            <a:r>
              <a:rPr lang="es-PE" sz="2400" dirty="0" smtClean="0">
                <a:solidFill>
                  <a:schemeClr val="dk1"/>
                </a:solidFill>
              </a:rPr>
              <a:t>.</a:t>
            </a:r>
          </a:p>
        </p:txBody>
      </p:sp>
      <p:sp>
        <p:nvSpPr>
          <p:cNvPr id="3" name="Rectángulo 19"/>
          <p:cNvSpPr/>
          <p:nvPr/>
        </p:nvSpPr>
        <p:spPr>
          <a:xfrm rot="10800000">
            <a:off x="-24680" y="332656"/>
            <a:ext cx="2378953" cy="705154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48000">
                <a:schemeClr val="bg1">
                  <a:lumMod val="95000"/>
                </a:schemeClr>
              </a:gs>
              <a:gs pos="16000">
                <a:schemeClr val="bg1">
                  <a:lumMod val="85000"/>
                </a:schemeClr>
              </a:gs>
              <a:gs pos="100000">
                <a:schemeClr val="bg1">
                  <a:alpha val="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4" name="Rectángulo 19"/>
          <p:cNvSpPr/>
          <p:nvPr/>
        </p:nvSpPr>
        <p:spPr>
          <a:xfrm>
            <a:off x="9813047" y="290149"/>
            <a:ext cx="2378953" cy="705154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48000">
                <a:schemeClr val="bg1">
                  <a:lumMod val="95000"/>
                </a:schemeClr>
              </a:gs>
              <a:gs pos="16000">
                <a:schemeClr val="bg1">
                  <a:lumMod val="85000"/>
                </a:schemeClr>
              </a:gs>
              <a:gs pos="100000">
                <a:schemeClr val="bg1">
                  <a:alpha val="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5" name="3 Rectángulo"/>
          <p:cNvSpPr>
            <a:spLocks noChangeArrowheads="1"/>
          </p:cNvSpPr>
          <p:nvPr/>
        </p:nvSpPr>
        <p:spPr bwMode="auto">
          <a:xfrm>
            <a:off x="-24680" y="290715"/>
            <a:ext cx="1221668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PE" altLang="es-PE" sz="4800" dirty="0">
                <a:solidFill>
                  <a:srgbClr val="C00000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Preguntas frecuentes</a:t>
            </a:r>
            <a:endParaRPr lang="es-PE" altLang="es-PE" sz="2800" b="1" dirty="0">
              <a:solidFill>
                <a:srgbClr val="C00000"/>
              </a:solidFill>
              <a:latin typeface="Arial Narrow" pitchFamily="34" charset="0"/>
              <a:cs typeface="Adobe Hebrew" pitchFamily="18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890619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055440" y="1916832"/>
            <a:ext cx="984750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400" dirty="0" smtClean="0">
                <a:solidFill>
                  <a:schemeClr val="dk1"/>
                </a:solidFill>
              </a:rPr>
              <a:t>¿En que actividad </a:t>
            </a:r>
            <a:r>
              <a:rPr lang="es-ES" sz="2400" dirty="0">
                <a:solidFill>
                  <a:schemeClr val="dk1"/>
                </a:solidFill>
              </a:rPr>
              <a:t>inicia y finaliza un procedimiento </a:t>
            </a:r>
            <a:r>
              <a:rPr lang="es-ES" sz="2400" dirty="0" smtClean="0">
                <a:solidFill>
                  <a:schemeClr val="dk1"/>
                </a:solidFill>
              </a:rPr>
              <a:t>administrativo a efectos de calcular su costo?</a:t>
            </a:r>
            <a:endParaRPr lang="es-ES" sz="2400" dirty="0">
              <a:solidFill>
                <a:schemeClr val="dk1"/>
              </a:solidFill>
            </a:endParaRPr>
          </a:p>
          <a:p>
            <a:pPr algn="just"/>
            <a:endParaRPr lang="es-ES" sz="2400" dirty="0" smtClean="0">
              <a:solidFill>
                <a:schemeClr val="dk1"/>
              </a:solidFill>
            </a:endParaRPr>
          </a:p>
          <a:p>
            <a:pPr>
              <a:buFont typeface="Arial" pitchFamily="34" charset="0"/>
              <a:buNone/>
            </a:pPr>
            <a:r>
              <a:rPr lang="es-PE" sz="2400" dirty="0" smtClean="0"/>
              <a:t>El </a:t>
            </a:r>
            <a:r>
              <a:rPr lang="es-PE" sz="2400" dirty="0"/>
              <a:t>monto del derecho de tramitación consideran los costos de los recursos consumidos desde que el administrado presenta la solicitud y/o formularios respectivos en la unidad de recepción documental, trámite documentario o mesa de partes hasta la notificación personal.</a:t>
            </a:r>
          </a:p>
        </p:txBody>
      </p:sp>
      <p:sp>
        <p:nvSpPr>
          <p:cNvPr id="3" name="Rectángulo 19"/>
          <p:cNvSpPr/>
          <p:nvPr/>
        </p:nvSpPr>
        <p:spPr>
          <a:xfrm rot="10800000">
            <a:off x="-24680" y="332656"/>
            <a:ext cx="2378953" cy="705154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48000">
                <a:schemeClr val="bg1">
                  <a:lumMod val="95000"/>
                </a:schemeClr>
              </a:gs>
              <a:gs pos="16000">
                <a:schemeClr val="bg1">
                  <a:lumMod val="85000"/>
                </a:schemeClr>
              </a:gs>
              <a:gs pos="100000">
                <a:schemeClr val="bg1">
                  <a:alpha val="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4" name="Rectángulo 19"/>
          <p:cNvSpPr/>
          <p:nvPr/>
        </p:nvSpPr>
        <p:spPr>
          <a:xfrm>
            <a:off x="9813047" y="290149"/>
            <a:ext cx="2378953" cy="705154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48000">
                <a:schemeClr val="bg1">
                  <a:lumMod val="95000"/>
                </a:schemeClr>
              </a:gs>
              <a:gs pos="16000">
                <a:schemeClr val="bg1">
                  <a:lumMod val="85000"/>
                </a:schemeClr>
              </a:gs>
              <a:gs pos="100000">
                <a:schemeClr val="bg1">
                  <a:alpha val="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5" name="3 Rectángulo"/>
          <p:cNvSpPr>
            <a:spLocks noChangeArrowheads="1"/>
          </p:cNvSpPr>
          <p:nvPr/>
        </p:nvSpPr>
        <p:spPr bwMode="auto">
          <a:xfrm>
            <a:off x="-24680" y="290715"/>
            <a:ext cx="1221668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PE" altLang="es-PE" sz="4800" dirty="0">
                <a:solidFill>
                  <a:srgbClr val="C00000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Preguntas frecuentes</a:t>
            </a:r>
            <a:endParaRPr lang="es-PE" altLang="es-PE" sz="2800" b="1" dirty="0">
              <a:solidFill>
                <a:srgbClr val="C00000"/>
              </a:solidFill>
              <a:latin typeface="Arial Narrow" pitchFamily="34" charset="0"/>
              <a:cs typeface="Adobe Hebrew" pitchFamily="18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090738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9"/>
          <p:cNvSpPr/>
          <p:nvPr/>
        </p:nvSpPr>
        <p:spPr>
          <a:xfrm rot="10800000">
            <a:off x="-24680" y="332656"/>
            <a:ext cx="2378953" cy="705154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48000">
                <a:schemeClr val="bg1">
                  <a:lumMod val="95000"/>
                </a:schemeClr>
              </a:gs>
              <a:gs pos="16000">
                <a:schemeClr val="bg1">
                  <a:lumMod val="85000"/>
                </a:schemeClr>
              </a:gs>
              <a:gs pos="100000">
                <a:schemeClr val="bg1">
                  <a:alpha val="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3" name="Rectángulo 19"/>
          <p:cNvSpPr/>
          <p:nvPr/>
        </p:nvSpPr>
        <p:spPr>
          <a:xfrm>
            <a:off x="9813047" y="290149"/>
            <a:ext cx="2378953" cy="705154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48000">
                <a:schemeClr val="bg1">
                  <a:lumMod val="95000"/>
                </a:schemeClr>
              </a:gs>
              <a:gs pos="16000">
                <a:schemeClr val="bg1">
                  <a:lumMod val="85000"/>
                </a:schemeClr>
              </a:gs>
              <a:gs pos="100000">
                <a:schemeClr val="bg1">
                  <a:alpha val="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4" name="3 Rectángulo"/>
          <p:cNvSpPr>
            <a:spLocks noChangeArrowheads="1"/>
          </p:cNvSpPr>
          <p:nvPr/>
        </p:nvSpPr>
        <p:spPr bwMode="auto">
          <a:xfrm>
            <a:off x="-24680" y="290715"/>
            <a:ext cx="1221668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PE" altLang="es-PE" sz="4800" dirty="0" smtClean="0">
                <a:solidFill>
                  <a:srgbClr val="C00000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Videos Tutoriales</a:t>
            </a:r>
            <a:endParaRPr lang="es-PE" altLang="es-PE" sz="2800" b="1" dirty="0">
              <a:solidFill>
                <a:srgbClr val="C00000"/>
              </a:solidFill>
              <a:latin typeface="Arial Narrow" pitchFamily="34" charset="0"/>
              <a:cs typeface="Adobe Hebrew" pitchFamily="18" charset="-79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2512" y="2636912"/>
            <a:ext cx="97155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4367808" y="1477278"/>
            <a:ext cx="27495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/>
              <a:t>https://www.youtube.com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6688" y="2621672"/>
            <a:ext cx="3581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6688" y="3648075"/>
            <a:ext cx="3467100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2512" y="3667125"/>
            <a:ext cx="97155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2512" y="4725144"/>
            <a:ext cx="97155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0596" y="4759816"/>
            <a:ext cx="3543300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300" y="2073702"/>
            <a:ext cx="1885950" cy="11390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300" y="3335376"/>
            <a:ext cx="188595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4572" y="4744576"/>
            <a:ext cx="1962150" cy="1123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84922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9"/>
          <p:cNvSpPr/>
          <p:nvPr/>
        </p:nvSpPr>
        <p:spPr>
          <a:xfrm rot="10800000">
            <a:off x="-24680" y="332656"/>
            <a:ext cx="2378953" cy="705154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48000">
                <a:schemeClr val="bg1">
                  <a:lumMod val="95000"/>
                </a:schemeClr>
              </a:gs>
              <a:gs pos="16000">
                <a:schemeClr val="bg1">
                  <a:lumMod val="85000"/>
                </a:schemeClr>
              </a:gs>
              <a:gs pos="100000">
                <a:schemeClr val="bg1">
                  <a:alpha val="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12" name="Rectángulo 19"/>
          <p:cNvSpPr/>
          <p:nvPr/>
        </p:nvSpPr>
        <p:spPr>
          <a:xfrm>
            <a:off x="9813047" y="290149"/>
            <a:ext cx="2378953" cy="705154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48000">
                <a:schemeClr val="bg1">
                  <a:lumMod val="95000"/>
                </a:schemeClr>
              </a:gs>
              <a:gs pos="16000">
                <a:schemeClr val="bg1">
                  <a:lumMod val="85000"/>
                </a:schemeClr>
              </a:gs>
              <a:gs pos="100000">
                <a:schemeClr val="bg1">
                  <a:alpha val="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10" name="3 Rectángulo"/>
          <p:cNvSpPr>
            <a:spLocks noChangeArrowheads="1"/>
          </p:cNvSpPr>
          <p:nvPr/>
        </p:nvSpPr>
        <p:spPr bwMode="auto">
          <a:xfrm>
            <a:off x="-24680" y="290715"/>
            <a:ext cx="1221668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PE" altLang="es-PE" sz="4800" dirty="0" smtClean="0">
                <a:solidFill>
                  <a:srgbClr val="C00000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Tabla ASME</a:t>
            </a:r>
            <a:endParaRPr lang="es-PE" altLang="es-PE" sz="2800" b="1" dirty="0">
              <a:solidFill>
                <a:srgbClr val="C00000"/>
              </a:solidFill>
              <a:latin typeface="Arial Narrow" pitchFamily="34" charset="0"/>
              <a:cs typeface="Adobe Hebrew" pitchFamily="18" charset="-79"/>
            </a:endParaRPr>
          </a:p>
        </p:txBody>
      </p:sp>
      <p:sp>
        <p:nvSpPr>
          <p:cNvPr id="6" name="Rectángulo 1"/>
          <p:cNvSpPr/>
          <p:nvPr/>
        </p:nvSpPr>
        <p:spPr>
          <a:xfrm>
            <a:off x="968584" y="1556792"/>
            <a:ext cx="1015312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spcAft>
                <a:spcPts val="0"/>
              </a:spcAft>
              <a:buFont typeface="Arial" pitchFamily="34" charset="0"/>
              <a:buChar char="•"/>
            </a:pPr>
            <a:r>
              <a:rPr lang="es-ES" sz="2400" dirty="0">
                <a:latin typeface="Segoe UI Symbol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determinación del costo se basa en la duración de las actividades realizadas y los recursos que se consumen (D.S Nº 064-2010-PCM). </a:t>
            </a:r>
          </a:p>
          <a:p>
            <a:pPr marL="171450" indent="-171450">
              <a:spcAft>
                <a:spcPts val="0"/>
              </a:spcAft>
              <a:buFont typeface="Arial" pitchFamily="34" charset="0"/>
              <a:buChar char="•"/>
            </a:pPr>
            <a:endParaRPr lang="es-ES" sz="2400" dirty="0" smtClean="0">
              <a:latin typeface="Segoe UI Symbol" panose="020B0502040204020203" pitchFamily="34" charset="0"/>
              <a:ea typeface="Calibri" panose="020F0502020204030204" pitchFamily="34" charset="0"/>
              <a:cs typeface="Segoe UI Light" panose="020B0502040204020203" pitchFamily="34" charset="0"/>
            </a:endParaRPr>
          </a:p>
          <a:p>
            <a:pPr marL="171450" indent="-171450">
              <a:spcAft>
                <a:spcPts val="0"/>
              </a:spcAft>
              <a:buFont typeface="Arial" pitchFamily="34" charset="0"/>
              <a:buChar char="•"/>
            </a:pPr>
            <a:r>
              <a:rPr lang="es-ES" sz="2400" dirty="0" smtClean="0">
                <a:latin typeface="Segoe UI Symbol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Tabla ASME: Herramienta base que contiene los insumos para el desarrollo de la simplificación administrativa y el costeo de los Procedimientos Administrativos.</a:t>
            </a:r>
          </a:p>
          <a:p>
            <a:pPr marL="171450" indent="-171450">
              <a:spcAft>
                <a:spcPts val="0"/>
              </a:spcAft>
              <a:buFont typeface="Arial" pitchFamily="34" charset="0"/>
              <a:buChar char="•"/>
            </a:pPr>
            <a:endParaRPr lang="es-ES" sz="2400" dirty="0">
              <a:effectLst/>
              <a:latin typeface="Segoe UI Symbol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71450" indent="-171450">
              <a:spcAft>
                <a:spcPts val="0"/>
              </a:spcAft>
              <a:buFont typeface="Arial" pitchFamily="34" charset="0"/>
              <a:buChar char="•"/>
            </a:pPr>
            <a:r>
              <a:rPr lang="es-ES" sz="2400" dirty="0" smtClean="0">
                <a:latin typeface="Segoe UI Symbol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 la tabla ASME se registran las actividades en forma ordenada y secuencial así como también sus características: áreas, duración, recursos.</a:t>
            </a:r>
            <a:endParaRPr lang="es-PE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6479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/>
      </p:transition>
    </mc:Choice>
    <mc:Fallback xmlns="">
      <p:transition spd="slow">
        <p:push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9"/>
          <p:cNvSpPr/>
          <p:nvPr/>
        </p:nvSpPr>
        <p:spPr>
          <a:xfrm rot="10800000">
            <a:off x="-24680" y="332656"/>
            <a:ext cx="2378953" cy="705154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48000">
                <a:schemeClr val="bg1">
                  <a:lumMod val="95000"/>
                </a:schemeClr>
              </a:gs>
              <a:gs pos="16000">
                <a:schemeClr val="bg1">
                  <a:lumMod val="85000"/>
                </a:schemeClr>
              </a:gs>
              <a:gs pos="100000">
                <a:schemeClr val="bg1">
                  <a:alpha val="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3" name="Rectángulo 19"/>
          <p:cNvSpPr/>
          <p:nvPr/>
        </p:nvSpPr>
        <p:spPr>
          <a:xfrm>
            <a:off x="9813047" y="290149"/>
            <a:ext cx="2378953" cy="705154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48000">
                <a:schemeClr val="bg1">
                  <a:lumMod val="95000"/>
                </a:schemeClr>
              </a:gs>
              <a:gs pos="16000">
                <a:schemeClr val="bg1">
                  <a:lumMod val="85000"/>
                </a:schemeClr>
              </a:gs>
              <a:gs pos="100000">
                <a:schemeClr val="bg1">
                  <a:alpha val="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4" name="3 Rectángulo"/>
          <p:cNvSpPr>
            <a:spLocks noChangeArrowheads="1"/>
          </p:cNvSpPr>
          <p:nvPr/>
        </p:nvSpPr>
        <p:spPr bwMode="auto">
          <a:xfrm>
            <a:off x="-24680" y="290715"/>
            <a:ext cx="1221668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PE" altLang="es-PE" sz="4800" dirty="0" smtClean="0">
                <a:solidFill>
                  <a:srgbClr val="C00000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Tabla ASME</a:t>
            </a:r>
            <a:endParaRPr lang="es-PE" altLang="es-PE" sz="2800" b="1" dirty="0">
              <a:solidFill>
                <a:srgbClr val="C00000"/>
              </a:solidFill>
              <a:latin typeface="Arial Narrow" pitchFamily="34" charset="0"/>
              <a:cs typeface="Adobe Hebrew" pitchFamily="18" charset="-79"/>
            </a:endParaRPr>
          </a:p>
        </p:txBody>
      </p:sp>
      <p:sp>
        <p:nvSpPr>
          <p:cNvPr id="6" name="Rectángulo 1"/>
          <p:cNvSpPr/>
          <p:nvPr/>
        </p:nvSpPr>
        <p:spPr>
          <a:xfrm>
            <a:off x="581950" y="1556905"/>
            <a:ext cx="1084264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spcAft>
                <a:spcPts val="0"/>
              </a:spcAft>
              <a:buFont typeface="Arial" pitchFamily="34" charset="0"/>
              <a:buChar char="•"/>
            </a:pPr>
            <a:r>
              <a:rPr lang="es-ES" sz="2400" dirty="0" smtClean="0">
                <a:latin typeface="Segoe UI Symbol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secuencia de actividades se determina realizando un recorrido físico </a:t>
            </a:r>
            <a:endParaRPr lang="es-PE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Picture 3" descr="018 Mesa Part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3379" y="3529189"/>
            <a:ext cx="746602" cy="854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 descr="028 Defensa Civi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255249" y="3529189"/>
            <a:ext cx="919596" cy="810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5" descr="100_1794"/>
          <p:cNvPicPr>
            <a:picLocks noChangeAspect="1" noChangeArrowheads="1"/>
          </p:cNvPicPr>
          <p:nvPr/>
        </p:nvPicPr>
        <p:blipFill>
          <a:blip r:embed="rId4" cstate="print"/>
          <a:srcRect l="26703" b="39203"/>
          <a:stretch>
            <a:fillRect/>
          </a:stretch>
        </p:blipFill>
        <p:spPr bwMode="auto">
          <a:xfrm>
            <a:off x="4881914" y="3531214"/>
            <a:ext cx="944308" cy="799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6" descr="032 Planeamiento Tributari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96641" y="3531214"/>
            <a:ext cx="909189" cy="81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7" descr="004 Orientacion Contribuyent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71085" y="3551301"/>
            <a:ext cx="875372" cy="810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 Flecha a la derecha con bandas"/>
          <p:cNvSpPr/>
          <p:nvPr/>
        </p:nvSpPr>
        <p:spPr>
          <a:xfrm>
            <a:off x="3646680" y="4828472"/>
            <a:ext cx="4788934" cy="1298099"/>
          </a:xfrm>
          <a:prstGeom prst="stripedRightArrow">
            <a:avLst/>
          </a:prstGeom>
          <a:solidFill>
            <a:srgbClr val="007033">
              <a:alpha val="4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" dirty="0" smtClean="0"/>
              <a:t>ACTIVIDADES</a:t>
            </a:r>
            <a:endParaRPr lang="es-ES" dirty="0"/>
          </a:p>
        </p:txBody>
      </p:sp>
      <p:pic>
        <p:nvPicPr>
          <p:cNvPr id="14" name="Picture 2" descr="GM_fotodocumentosinvolucrados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435614" y="3529189"/>
            <a:ext cx="1143150" cy="786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ángulo 1"/>
          <p:cNvSpPr/>
          <p:nvPr/>
        </p:nvSpPr>
        <p:spPr>
          <a:xfrm>
            <a:off x="623392" y="2420888"/>
            <a:ext cx="110172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spcAft>
                <a:spcPts val="0"/>
              </a:spcAft>
              <a:buFont typeface="Arial" pitchFamily="34" charset="0"/>
              <a:buChar char="•"/>
            </a:pPr>
            <a:r>
              <a:rPr lang="es-ES" sz="2400" dirty="0" smtClean="0">
                <a:latin typeface="Segoe UI Symbol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Para la determinación de costos se considera el flujo óptimo del procedimiento</a:t>
            </a:r>
            <a:endParaRPr lang="es-PE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7807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9"/>
          <p:cNvSpPr/>
          <p:nvPr/>
        </p:nvSpPr>
        <p:spPr>
          <a:xfrm rot="10800000">
            <a:off x="-24680" y="332656"/>
            <a:ext cx="2378953" cy="705154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48000">
                <a:schemeClr val="bg1">
                  <a:lumMod val="95000"/>
                </a:schemeClr>
              </a:gs>
              <a:gs pos="16000">
                <a:schemeClr val="bg1">
                  <a:lumMod val="85000"/>
                </a:schemeClr>
              </a:gs>
              <a:gs pos="100000">
                <a:schemeClr val="bg1">
                  <a:alpha val="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3" name="Rectángulo 19"/>
          <p:cNvSpPr/>
          <p:nvPr/>
        </p:nvSpPr>
        <p:spPr>
          <a:xfrm>
            <a:off x="9813047" y="290149"/>
            <a:ext cx="2378953" cy="705154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48000">
                <a:schemeClr val="bg1">
                  <a:lumMod val="95000"/>
                </a:schemeClr>
              </a:gs>
              <a:gs pos="16000">
                <a:schemeClr val="bg1">
                  <a:lumMod val="85000"/>
                </a:schemeClr>
              </a:gs>
              <a:gs pos="100000">
                <a:schemeClr val="bg1">
                  <a:alpha val="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4" name="3 Rectángulo"/>
          <p:cNvSpPr>
            <a:spLocks noChangeArrowheads="1"/>
          </p:cNvSpPr>
          <p:nvPr/>
        </p:nvSpPr>
        <p:spPr bwMode="auto">
          <a:xfrm>
            <a:off x="-24680" y="290715"/>
            <a:ext cx="1221668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PE" altLang="es-PE" sz="4800" dirty="0" smtClean="0">
                <a:solidFill>
                  <a:srgbClr val="C00000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Tabla ASME</a:t>
            </a:r>
            <a:endParaRPr lang="es-PE" altLang="es-PE" sz="2800" b="1" dirty="0">
              <a:solidFill>
                <a:srgbClr val="C00000"/>
              </a:solidFill>
              <a:latin typeface="Arial Narrow" pitchFamily="34" charset="0"/>
              <a:cs typeface="Adobe Hebrew" pitchFamily="18" charset="-79"/>
            </a:endParaRPr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352" y="1121712"/>
            <a:ext cx="11521280" cy="537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4601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9"/>
          <p:cNvSpPr/>
          <p:nvPr/>
        </p:nvSpPr>
        <p:spPr>
          <a:xfrm rot="10800000">
            <a:off x="-24680" y="332656"/>
            <a:ext cx="2378953" cy="705154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48000">
                <a:schemeClr val="bg1">
                  <a:lumMod val="95000"/>
                </a:schemeClr>
              </a:gs>
              <a:gs pos="16000">
                <a:schemeClr val="bg1">
                  <a:lumMod val="85000"/>
                </a:schemeClr>
              </a:gs>
              <a:gs pos="100000">
                <a:schemeClr val="bg1">
                  <a:alpha val="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12" name="Rectángulo 19"/>
          <p:cNvSpPr/>
          <p:nvPr/>
        </p:nvSpPr>
        <p:spPr>
          <a:xfrm>
            <a:off x="9813047" y="290149"/>
            <a:ext cx="2378953" cy="705154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48000">
                <a:schemeClr val="bg1">
                  <a:lumMod val="95000"/>
                </a:schemeClr>
              </a:gs>
              <a:gs pos="16000">
                <a:schemeClr val="bg1">
                  <a:lumMod val="85000"/>
                </a:schemeClr>
              </a:gs>
              <a:gs pos="100000">
                <a:schemeClr val="bg1">
                  <a:alpha val="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10" name="3 Rectángulo"/>
          <p:cNvSpPr>
            <a:spLocks noChangeArrowheads="1"/>
          </p:cNvSpPr>
          <p:nvPr/>
        </p:nvSpPr>
        <p:spPr bwMode="auto">
          <a:xfrm>
            <a:off x="-24680" y="290715"/>
            <a:ext cx="1221668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PE" altLang="es-PE" sz="4800" dirty="0" smtClean="0">
                <a:solidFill>
                  <a:srgbClr val="C00000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Terminología </a:t>
            </a:r>
            <a:r>
              <a:rPr lang="es-PE" altLang="es-PE" sz="3600" dirty="0" smtClean="0">
                <a:solidFill>
                  <a:srgbClr val="C00000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(D.S Nº 064-2010-PCM)</a:t>
            </a:r>
            <a:endParaRPr lang="es-PE" altLang="es-PE" sz="3600" b="1" dirty="0">
              <a:solidFill>
                <a:srgbClr val="C00000"/>
              </a:solidFill>
              <a:latin typeface="Arial Narrow" pitchFamily="34" charset="0"/>
              <a:cs typeface="Adobe Hebrew" pitchFamily="18" charset="-79"/>
            </a:endParaRPr>
          </a:p>
        </p:txBody>
      </p:sp>
      <p:sp>
        <p:nvSpPr>
          <p:cNvPr id="7" name="Rectángulo redondeado 3"/>
          <p:cNvSpPr/>
          <p:nvPr/>
        </p:nvSpPr>
        <p:spPr>
          <a:xfrm>
            <a:off x="2639616" y="2742493"/>
            <a:ext cx="2448272" cy="720080"/>
          </a:xfrm>
          <a:prstGeom prst="round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dirty="0" smtClean="0">
                <a:solidFill>
                  <a:schemeClr val="tx1"/>
                </a:solidFill>
              </a:rPr>
              <a:t>Centro de Actividad</a:t>
            </a:r>
            <a:endParaRPr lang="es-PE" dirty="0">
              <a:solidFill>
                <a:schemeClr val="tx1"/>
              </a:solidFill>
            </a:endParaRPr>
          </a:p>
        </p:txBody>
      </p:sp>
      <p:sp>
        <p:nvSpPr>
          <p:cNvPr id="8" name="Rectángulo redondeado 4"/>
          <p:cNvSpPr/>
          <p:nvPr/>
        </p:nvSpPr>
        <p:spPr>
          <a:xfrm>
            <a:off x="2639616" y="1588623"/>
            <a:ext cx="2448272" cy="720080"/>
          </a:xfrm>
          <a:prstGeom prst="round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dirty="0" smtClean="0">
                <a:solidFill>
                  <a:schemeClr val="tx1"/>
                </a:solidFill>
              </a:rPr>
              <a:t>Elemento de costo</a:t>
            </a:r>
            <a:endParaRPr lang="es-PE" dirty="0">
              <a:solidFill>
                <a:schemeClr val="tx1"/>
              </a:solidFill>
            </a:endParaRPr>
          </a:p>
        </p:txBody>
      </p:sp>
      <p:sp>
        <p:nvSpPr>
          <p:cNvPr id="11" name="Igual que 6"/>
          <p:cNvSpPr/>
          <p:nvPr/>
        </p:nvSpPr>
        <p:spPr>
          <a:xfrm>
            <a:off x="5735960" y="1694204"/>
            <a:ext cx="648072" cy="432048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>
              <a:solidFill>
                <a:schemeClr val="tx1"/>
              </a:solidFill>
            </a:endParaRPr>
          </a:p>
        </p:txBody>
      </p:sp>
      <p:sp>
        <p:nvSpPr>
          <p:cNvPr id="13" name="Igual que 7"/>
          <p:cNvSpPr/>
          <p:nvPr/>
        </p:nvSpPr>
        <p:spPr>
          <a:xfrm>
            <a:off x="5713399" y="2886509"/>
            <a:ext cx="648072" cy="432048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>
              <a:solidFill>
                <a:schemeClr val="tx1"/>
              </a:solidFill>
            </a:endParaRPr>
          </a:p>
        </p:txBody>
      </p:sp>
      <p:sp>
        <p:nvSpPr>
          <p:cNvPr id="14" name="Igual que 8"/>
          <p:cNvSpPr/>
          <p:nvPr/>
        </p:nvSpPr>
        <p:spPr>
          <a:xfrm>
            <a:off x="5735960" y="4182653"/>
            <a:ext cx="648072" cy="432048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>
              <a:solidFill>
                <a:schemeClr val="tx1"/>
              </a:solidFill>
            </a:endParaRPr>
          </a:p>
        </p:txBody>
      </p:sp>
      <p:sp>
        <p:nvSpPr>
          <p:cNvPr id="15" name="Rectángulo redondeado 9"/>
          <p:cNvSpPr/>
          <p:nvPr/>
        </p:nvSpPr>
        <p:spPr>
          <a:xfrm>
            <a:off x="6960096" y="1556792"/>
            <a:ext cx="2448272" cy="720080"/>
          </a:xfrm>
          <a:prstGeom prst="roundRect">
            <a:avLst/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dirty="0" smtClean="0">
                <a:solidFill>
                  <a:schemeClr val="tx1"/>
                </a:solidFill>
              </a:rPr>
              <a:t>Recurso</a:t>
            </a:r>
            <a:endParaRPr lang="es-PE" dirty="0">
              <a:solidFill>
                <a:schemeClr val="tx1"/>
              </a:solidFill>
            </a:endParaRPr>
          </a:p>
        </p:txBody>
      </p:sp>
      <p:sp>
        <p:nvSpPr>
          <p:cNvPr id="17" name="Rectángulo redondeado 10"/>
          <p:cNvSpPr/>
          <p:nvPr/>
        </p:nvSpPr>
        <p:spPr>
          <a:xfrm>
            <a:off x="6960096" y="2751830"/>
            <a:ext cx="2448272" cy="720080"/>
          </a:xfrm>
          <a:prstGeom prst="roundRect">
            <a:avLst/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dirty="0" smtClean="0">
                <a:solidFill>
                  <a:schemeClr val="tx1"/>
                </a:solidFill>
              </a:rPr>
              <a:t>Unidad orgánica</a:t>
            </a:r>
            <a:endParaRPr lang="es-PE" dirty="0">
              <a:solidFill>
                <a:schemeClr val="tx1"/>
              </a:solidFill>
            </a:endParaRPr>
          </a:p>
        </p:txBody>
      </p:sp>
      <p:sp>
        <p:nvSpPr>
          <p:cNvPr id="18" name="Rectángulo redondeado 11"/>
          <p:cNvSpPr/>
          <p:nvPr/>
        </p:nvSpPr>
        <p:spPr>
          <a:xfrm>
            <a:off x="6960096" y="4038637"/>
            <a:ext cx="2448272" cy="720080"/>
          </a:xfrm>
          <a:prstGeom prst="roundRect">
            <a:avLst/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dirty="0" smtClean="0">
                <a:solidFill>
                  <a:schemeClr val="tx1"/>
                </a:solidFill>
              </a:rPr>
              <a:t>Procedimiento administrativo</a:t>
            </a:r>
            <a:endParaRPr lang="es-PE" dirty="0">
              <a:solidFill>
                <a:schemeClr val="tx1"/>
              </a:solidFill>
            </a:endParaRPr>
          </a:p>
        </p:txBody>
      </p:sp>
      <p:sp>
        <p:nvSpPr>
          <p:cNvPr id="19" name="Rectángulo redondeado 3"/>
          <p:cNvSpPr/>
          <p:nvPr/>
        </p:nvSpPr>
        <p:spPr>
          <a:xfrm>
            <a:off x="2639616" y="4038637"/>
            <a:ext cx="2448272" cy="720080"/>
          </a:xfrm>
          <a:prstGeom prst="round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dirty="0" smtClean="0">
                <a:solidFill>
                  <a:schemeClr val="tx1"/>
                </a:solidFill>
              </a:rPr>
              <a:t>Objeto de costo</a:t>
            </a:r>
            <a:endParaRPr lang="es-PE" dirty="0">
              <a:solidFill>
                <a:schemeClr val="tx1"/>
              </a:solidFill>
            </a:endParaRPr>
          </a:p>
        </p:txBody>
      </p:sp>
      <p:sp>
        <p:nvSpPr>
          <p:cNvPr id="20" name="Igual que 8"/>
          <p:cNvSpPr/>
          <p:nvPr/>
        </p:nvSpPr>
        <p:spPr>
          <a:xfrm>
            <a:off x="5735960" y="5478797"/>
            <a:ext cx="648072" cy="432048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>
              <a:solidFill>
                <a:schemeClr val="tx1"/>
              </a:solidFill>
            </a:endParaRPr>
          </a:p>
        </p:txBody>
      </p:sp>
      <p:sp>
        <p:nvSpPr>
          <p:cNvPr id="21" name="Rectángulo redondeado 11"/>
          <p:cNvSpPr/>
          <p:nvPr/>
        </p:nvSpPr>
        <p:spPr>
          <a:xfrm>
            <a:off x="6960096" y="5334781"/>
            <a:ext cx="2448272" cy="720080"/>
          </a:xfrm>
          <a:prstGeom prst="roundRect">
            <a:avLst/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dirty="0" smtClean="0">
                <a:solidFill>
                  <a:schemeClr val="tx1"/>
                </a:solidFill>
              </a:rPr>
              <a:t>Criterio de distribución de costo</a:t>
            </a:r>
            <a:endParaRPr lang="es-PE" dirty="0">
              <a:solidFill>
                <a:schemeClr val="tx1"/>
              </a:solidFill>
            </a:endParaRPr>
          </a:p>
        </p:txBody>
      </p:sp>
      <p:sp>
        <p:nvSpPr>
          <p:cNvPr id="22" name="Rectángulo redondeado 3"/>
          <p:cNvSpPr/>
          <p:nvPr/>
        </p:nvSpPr>
        <p:spPr>
          <a:xfrm>
            <a:off x="2639616" y="5334781"/>
            <a:ext cx="2448272" cy="720080"/>
          </a:xfrm>
          <a:prstGeom prst="round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dirty="0" smtClean="0">
                <a:solidFill>
                  <a:schemeClr val="tx1"/>
                </a:solidFill>
              </a:rPr>
              <a:t>Inductor</a:t>
            </a:r>
            <a:endParaRPr lang="es-P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0259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/>
      </p:transition>
    </mc:Choice>
    <mc:Fallback xmlns="">
      <p:transition spd="slow">
        <p:push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9"/>
          <p:cNvSpPr/>
          <p:nvPr/>
        </p:nvSpPr>
        <p:spPr>
          <a:xfrm rot="10800000">
            <a:off x="-24680" y="332656"/>
            <a:ext cx="2378953" cy="705154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48000">
                <a:schemeClr val="bg1">
                  <a:lumMod val="95000"/>
                </a:schemeClr>
              </a:gs>
              <a:gs pos="16000">
                <a:schemeClr val="bg1">
                  <a:lumMod val="85000"/>
                </a:schemeClr>
              </a:gs>
              <a:gs pos="100000">
                <a:schemeClr val="bg1">
                  <a:alpha val="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12" name="Rectángulo 19"/>
          <p:cNvSpPr/>
          <p:nvPr/>
        </p:nvSpPr>
        <p:spPr>
          <a:xfrm>
            <a:off x="9813047" y="290149"/>
            <a:ext cx="2378953" cy="705154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48000">
                <a:schemeClr val="bg1">
                  <a:lumMod val="95000"/>
                </a:schemeClr>
              </a:gs>
              <a:gs pos="16000">
                <a:schemeClr val="bg1">
                  <a:lumMod val="85000"/>
                </a:schemeClr>
              </a:gs>
              <a:gs pos="100000">
                <a:schemeClr val="bg1">
                  <a:alpha val="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10" name="3 Rectángulo"/>
          <p:cNvSpPr>
            <a:spLocks noChangeArrowheads="1"/>
          </p:cNvSpPr>
          <p:nvPr/>
        </p:nvSpPr>
        <p:spPr bwMode="auto">
          <a:xfrm>
            <a:off x="-24680" y="290715"/>
            <a:ext cx="1221668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PE" altLang="es-PE" sz="4800" dirty="0" smtClean="0">
                <a:solidFill>
                  <a:srgbClr val="C00000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Elemento de costo</a:t>
            </a:r>
            <a:endParaRPr lang="es-PE" altLang="es-PE" sz="2800" b="1" dirty="0">
              <a:solidFill>
                <a:srgbClr val="C00000"/>
              </a:solidFill>
              <a:latin typeface="Arial Narrow" pitchFamily="34" charset="0"/>
              <a:cs typeface="Adobe Hebrew" pitchFamily="18" charset="-79"/>
            </a:endParaRPr>
          </a:p>
        </p:txBody>
      </p:sp>
      <p:graphicFrame>
        <p:nvGraphicFramePr>
          <p:cNvPr id="7" name="3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0202771"/>
              </p:ext>
            </p:extLst>
          </p:nvPr>
        </p:nvGraphicFramePr>
        <p:xfrm>
          <a:off x="1146148" y="1556792"/>
          <a:ext cx="9683732" cy="4318285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2115602"/>
                <a:gridCol w="2924050"/>
                <a:gridCol w="4644080"/>
              </a:tblGrid>
              <a:tr h="856352">
                <a:tc>
                  <a:txBody>
                    <a:bodyPr/>
                    <a:lstStyle/>
                    <a:p>
                      <a:r>
                        <a:rPr lang="es-PE" dirty="0" smtClean="0"/>
                        <a:t>Tipo de elemento de costo</a:t>
                      </a:r>
                      <a:endParaRPr lang="es-PE" dirty="0"/>
                    </a:p>
                  </a:txBody>
                  <a:tcPr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PE" dirty="0" smtClean="0"/>
                        <a:t>Clasificación</a:t>
                      </a:r>
                      <a:endParaRPr lang="es-PE" dirty="0"/>
                    </a:p>
                  </a:txBody>
                  <a:tcPr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PE" dirty="0" smtClean="0"/>
                        <a:t>Ejemplos</a:t>
                      </a:r>
                      <a:endParaRPr lang="es-PE" dirty="0"/>
                    </a:p>
                  </a:txBody>
                  <a:tcPr>
                    <a:solidFill>
                      <a:schemeClr val="accent3">
                        <a:lumMod val="95000"/>
                      </a:schemeClr>
                    </a:solidFill>
                  </a:tcPr>
                </a:tc>
              </a:tr>
              <a:tr h="496141">
                <a:tc rowSpan="3">
                  <a:txBody>
                    <a:bodyPr/>
                    <a:lstStyle/>
                    <a:p>
                      <a:pPr algn="ctr"/>
                      <a:r>
                        <a:rPr lang="es-PE" dirty="0" smtClean="0"/>
                        <a:t>Identificable</a:t>
                      </a:r>
                      <a:endParaRPr lang="es-PE" dirty="0"/>
                    </a:p>
                  </a:txBody>
                  <a:tcPr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PE" dirty="0" smtClean="0"/>
                        <a:t>Personal</a:t>
                      </a:r>
                      <a:r>
                        <a:rPr lang="es-PE" baseline="0" dirty="0" smtClean="0"/>
                        <a:t> directo</a:t>
                      </a:r>
                      <a:endParaRPr lang="es-PE" dirty="0"/>
                    </a:p>
                  </a:txBody>
                  <a:tcPr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PE" dirty="0" smtClean="0"/>
                        <a:t>Jefe, especialista,</a:t>
                      </a:r>
                      <a:r>
                        <a:rPr lang="es-PE" baseline="0" dirty="0" smtClean="0"/>
                        <a:t> técnico, asistente</a:t>
                      </a:r>
                      <a:endParaRPr lang="es-PE" dirty="0"/>
                    </a:p>
                  </a:txBody>
                  <a:tcPr>
                    <a:solidFill>
                      <a:schemeClr val="accent3">
                        <a:lumMod val="95000"/>
                      </a:schemeClr>
                    </a:solidFill>
                  </a:tcPr>
                </a:tc>
              </a:tr>
              <a:tr h="591322">
                <a:tc vMerge="1">
                  <a:txBody>
                    <a:bodyPr/>
                    <a:lstStyle/>
                    <a:p>
                      <a:endParaRPr lang="es-P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PE" dirty="0" smtClean="0"/>
                        <a:t>Material fungible</a:t>
                      </a:r>
                      <a:endParaRPr lang="es-PE" dirty="0"/>
                    </a:p>
                  </a:txBody>
                  <a:tcPr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PE" dirty="0" smtClean="0"/>
                        <a:t>Hojas bond A4, folder</a:t>
                      </a:r>
                      <a:r>
                        <a:rPr lang="es-PE" baseline="0" dirty="0" smtClean="0"/>
                        <a:t> manila</a:t>
                      </a:r>
                      <a:endParaRPr lang="es-PE" dirty="0"/>
                    </a:p>
                  </a:txBody>
                  <a:tcPr>
                    <a:solidFill>
                      <a:schemeClr val="accent3">
                        <a:lumMod val="95000"/>
                      </a:schemeClr>
                    </a:solidFill>
                  </a:tcPr>
                </a:tc>
              </a:tr>
              <a:tr h="496141">
                <a:tc vMerge="1">
                  <a:txBody>
                    <a:bodyPr/>
                    <a:lstStyle/>
                    <a:p>
                      <a:endParaRPr lang="es-P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PE" dirty="0" smtClean="0"/>
                        <a:t>Servicio identificable</a:t>
                      </a:r>
                      <a:endParaRPr lang="es-PE" dirty="0"/>
                    </a:p>
                  </a:txBody>
                  <a:tcPr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PE" dirty="0" smtClean="0"/>
                        <a:t>Servicio de movilidad, servicio de </a:t>
                      </a:r>
                      <a:r>
                        <a:rPr lang="es-PE" dirty="0" err="1" smtClean="0"/>
                        <a:t>courier</a:t>
                      </a:r>
                      <a:endParaRPr lang="es-PE" dirty="0"/>
                    </a:p>
                  </a:txBody>
                  <a:tcPr>
                    <a:solidFill>
                      <a:schemeClr val="accent3">
                        <a:lumMod val="95000"/>
                      </a:schemeClr>
                    </a:solidFill>
                  </a:tcPr>
                </a:tc>
              </a:tr>
              <a:tr h="591322">
                <a:tc row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PE" dirty="0" smtClean="0"/>
                        <a:t>No identificable</a:t>
                      </a:r>
                    </a:p>
                  </a:txBody>
                  <a:tcPr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PE" dirty="0" smtClean="0"/>
                        <a:t>Material no fungible</a:t>
                      </a:r>
                      <a:endParaRPr lang="es-PE" dirty="0"/>
                    </a:p>
                  </a:txBody>
                  <a:tcPr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PE" dirty="0" smtClean="0"/>
                        <a:t>Sellos, bolígrafos, tinta para sello,</a:t>
                      </a:r>
                      <a:r>
                        <a:rPr lang="es-PE" baseline="0" dirty="0" smtClean="0"/>
                        <a:t> tóner de impresora</a:t>
                      </a:r>
                      <a:endParaRPr lang="es-PE" dirty="0"/>
                    </a:p>
                  </a:txBody>
                  <a:tcPr>
                    <a:solidFill>
                      <a:schemeClr val="accent3">
                        <a:lumMod val="95000"/>
                      </a:schemeClr>
                    </a:solidFill>
                  </a:tcPr>
                </a:tc>
              </a:tr>
              <a:tr h="376348">
                <a:tc vMerge="1">
                  <a:txBody>
                    <a:bodyPr/>
                    <a:lstStyle/>
                    <a:p>
                      <a:endParaRPr lang="es-P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PE" dirty="0" smtClean="0"/>
                        <a:t>Depreciación</a:t>
                      </a:r>
                      <a:endParaRPr lang="es-PE" dirty="0"/>
                    </a:p>
                  </a:txBody>
                  <a:tcPr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PE" dirty="0" smtClean="0"/>
                        <a:t>PCs, fotocopiadora, impresora, escritorio, silla</a:t>
                      </a:r>
                      <a:endParaRPr lang="es-PE" dirty="0"/>
                    </a:p>
                  </a:txBody>
                  <a:tcPr>
                    <a:solidFill>
                      <a:schemeClr val="accent3">
                        <a:lumMod val="95000"/>
                      </a:schemeClr>
                    </a:solidFill>
                  </a:tcPr>
                </a:tc>
              </a:tr>
              <a:tr h="359332">
                <a:tc vMerge="1">
                  <a:txBody>
                    <a:bodyPr/>
                    <a:lstStyle/>
                    <a:p>
                      <a:endParaRPr lang="es-P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PE" dirty="0" smtClean="0"/>
                        <a:t>Servicios de terceros</a:t>
                      </a:r>
                      <a:endParaRPr lang="es-PE" dirty="0"/>
                    </a:p>
                  </a:txBody>
                  <a:tcPr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PE" dirty="0" smtClean="0"/>
                        <a:t>Mantenimiento de Equipos</a:t>
                      </a:r>
                      <a:endParaRPr lang="es-PE" dirty="0"/>
                    </a:p>
                  </a:txBody>
                  <a:tcPr>
                    <a:solidFill>
                      <a:schemeClr val="accent3">
                        <a:lumMod val="95000"/>
                      </a:schemeClr>
                    </a:solidFill>
                  </a:tcPr>
                </a:tc>
              </a:tr>
              <a:tr h="496141">
                <a:tc vMerge="1">
                  <a:txBody>
                    <a:bodyPr/>
                    <a:lstStyle/>
                    <a:p>
                      <a:endParaRPr lang="es-P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PE" dirty="0" smtClean="0"/>
                        <a:t>Costos fijos</a:t>
                      </a:r>
                      <a:endParaRPr lang="es-PE" dirty="0"/>
                    </a:p>
                  </a:txBody>
                  <a:tcPr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PE" dirty="0" smtClean="0"/>
                        <a:t>Energía eléctrica,</a:t>
                      </a:r>
                      <a:r>
                        <a:rPr lang="es-PE" baseline="0" dirty="0" smtClean="0"/>
                        <a:t> internet</a:t>
                      </a:r>
                      <a:endParaRPr lang="es-PE" dirty="0"/>
                    </a:p>
                  </a:txBody>
                  <a:tcPr>
                    <a:solidFill>
                      <a:schemeClr val="accent3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0259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/>
      </p:transition>
    </mc:Choice>
    <mc:Fallback xmlns="">
      <p:transition spd="slow">
        <p:push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9"/>
          <p:cNvSpPr/>
          <p:nvPr/>
        </p:nvSpPr>
        <p:spPr>
          <a:xfrm rot="10800000">
            <a:off x="-24680" y="332656"/>
            <a:ext cx="2378953" cy="705154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48000">
                <a:schemeClr val="bg1">
                  <a:lumMod val="95000"/>
                </a:schemeClr>
              </a:gs>
              <a:gs pos="16000">
                <a:schemeClr val="bg1">
                  <a:lumMod val="85000"/>
                </a:schemeClr>
              </a:gs>
              <a:gs pos="100000">
                <a:schemeClr val="bg1">
                  <a:alpha val="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12" name="Rectángulo 19"/>
          <p:cNvSpPr/>
          <p:nvPr/>
        </p:nvSpPr>
        <p:spPr>
          <a:xfrm>
            <a:off x="9813047" y="290149"/>
            <a:ext cx="2378953" cy="705154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48000">
                <a:schemeClr val="bg1">
                  <a:lumMod val="95000"/>
                </a:schemeClr>
              </a:gs>
              <a:gs pos="16000">
                <a:schemeClr val="bg1">
                  <a:lumMod val="85000"/>
                </a:schemeClr>
              </a:gs>
              <a:gs pos="100000">
                <a:schemeClr val="bg1">
                  <a:alpha val="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10" name="3 Rectángulo"/>
          <p:cNvSpPr>
            <a:spLocks noChangeArrowheads="1"/>
          </p:cNvSpPr>
          <p:nvPr/>
        </p:nvSpPr>
        <p:spPr bwMode="auto">
          <a:xfrm>
            <a:off x="-24680" y="290715"/>
            <a:ext cx="1221668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PE" altLang="es-PE" sz="4800" dirty="0" smtClean="0">
                <a:solidFill>
                  <a:srgbClr val="C00000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Metodología de determinación de costos</a:t>
            </a:r>
            <a:endParaRPr lang="es-PE" altLang="es-PE" sz="2800" b="1" dirty="0">
              <a:solidFill>
                <a:srgbClr val="C00000"/>
              </a:solidFill>
              <a:latin typeface="Arial Narrow" pitchFamily="34" charset="0"/>
              <a:cs typeface="Adobe Hebrew" pitchFamily="18" charset="-79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5011" y="1268760"/>
            <a:ext cx="9857511" cy="5076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40259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/>
      </p:transition>
    </mc:Choice>
    <mc:Fallback xmlns="">
      <p:transition spd="slow">
        <p:push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9"/>
          <p:cNvSpPr/>
          <p:nvPr/>
        </p:nvSpPr>
        <p:spPr>
          <a:xfrm rot="10800000">
            <a:off x="-24680" y="332656"/>
            <a:ext cx="2378953" cy="705154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48000">
                <a:schemeClr val="bg1">
                  <a:lumMod val="95000"/>
                </a:schemeClr>
              </a:gs>
              <a:gs pos="16000">
                <a:schemeClr val="bg1">
                  <a:lumMod val="85000"/>
                </a:schemeClr>
              </a:gs>
              <a:gs pos="100000">
                <a:schemeClr val="bg1">
                  <a:alpha val="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12" name="Rectángulo 19"/>
          <p:cNvSpPr/>
          <p:nvPr/>
        </p:nvSpPr>
        <p:spPr>
          <a:xfrm>
            <a:off x="9813047" y="290149"/>
            <a:ext cx="2378953" cy="705154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48000">
                <a:schemeClr val="bg1">
                  <a:lumMod val="95000"/>
                </a:schemeClr>
              </a:gs>
              <a:gs pos="16000">
                <a:schemeClr val="bg1">
                  <a:lumMod val="85000"/>
                </a:schemeClr>
              </a:gs>
              <a:gs pos="100000">
                <a:schemeClr val="bg1">
                  <a:alpha val="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10" name="3 Rectángulo"/>
          <p:cNvSpPr>
            <a:spLocks noChangeArrowheads="1"/>
          </p:cNvSpPr>
          <p:nvPr/>
        </p:nvSpPr>
        <p:spPr bwMode="auto">
          <a:xfrm>
            <a:off x="-24680" y="290715"/>
            <a:ext cx="1221668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PE" altLang="es-PE" sz="4800" dirty="0">
                <a:solidFill>
                  <a:srgbClr val="C00000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Aplicativo MICOSTO </a:t>
            </a:r>
            <a:r>
              <a:rPr lang="es-PE" altLang="es-PE" sz="3200" dirty="0" smtClean="0">
                <a:solidFill>
                  <a:srgbClr val="C00000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(RSGP N</a:t>
            </a:r>
            <a:r>
              <a:rPr lang="es-PE" altLang="es-PE" sz="3200" dirty="0">
                <a:solidFill>
                  <a:srgbClr val="C00000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° </a:t>
            </a:r>
            <a:r>
              <a:rPr lang="es-PE" altLang="es-PE" sz="3200" dirty="0" smtClean="0">
                <a:solidFill>
                  <a:srgbClr val="C00000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002-2012-PCM-SGP)</a:t>
            </a:r>
            <a:endParaRPr lang="es-PE" altLang="es-PE" sz="3200" b="1" dirty="0">
              <a:solidFill>
                <a:srgbClr val="C00000"/>
              </a:solidFill>
              <a:latin typeface="Arial Narrow" pitchFamily="34" charset="0"/>
              <a:cs typeface="Adobe Hebrew" pitchFamily="18" charset="-79"/>
            </a:endParaRPr>
          </a:p>
        </p:txBody>
      </p:sp>
      <p:sp>
        <p:nvSpPr>
          <p:cNvPr id="6" name="Rectángulo 1"/>
          <p:cNvSpPr/>
          <p:nvPr/>
        </p:nvSpPr>
        <p:spPr>
          <a:xfrm>
            <a:off x="623392" y="2002954"/>
            <a:ext cx="597666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spcAft>
                <a:spcPts val="0"/>
              </a:spcAft>
              <a:buFont typeface="Arial" pitchFamily="34" charset="0"/>
              <a:buChar char="•"/>
            </a:pPr>
            <a:r>
              <a:rPr lang="es-ES" sz="2400" dirty="0" smtClean="0">
                <a:latin typeface="Segoe UI Symbol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Asignar a dos responsables de realizar el cálculo de costos en la Entidad</a:t>
            </a:r>
            <a:endParaRPr lang="es-ES" sz="2400" dirty="0">
              <a:latin typeface="Segoe UI Symbol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71450" indent="-171450">
              <a:spcAft>
                <a:spcPts val="0"/>
              </a:spcAft>
              <a:buFont typeface="Arial" pitchFamily="34" charset="0"/>
              <a:buChar char="•"/>
            </a:pPr>
            <a:endParaRPr lang="es-ES" sz="2400" dirty="0" smtClean="0">
              <a:latin typeface="Segoe UI Symbol" panose="020B0502040204020203" pitchFamily="34" charset="0"/>
              <a:ea typeface="Calibri" panose="020F0502020204030204" pitchFamily="34" charset="0"/>
              <a:cs typeface="Segoe UI Light" panose="020B0502040204020203" pitchFamily="34" charset="0"/>
            </a:endParaRPr>
          </a:p>
          <a:p>
            <a:pPr marL="171450" indent="-171450">
              <a:spcAft>
                <a:spcPts val="0"/>
              </a:spcAft>
              <a:buFont typeface="Arial" pitchFamily="34" charset="0"/>
              <a:buChar char="•"/>
            </a:pPr>
            <a:r>
              <a:rPr lang="es-ES" sz="2400" dirty="0" smtClean="0">
                <a:latin typeface="Segoe UI Symbol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Comunicar mediante oficio dirigido a Secretaría de Gestión Pública (PCM)</a:t>
            </a:r>
          </a:p>
          <a:p>
            <a:pPr marL="171450" indent="-171450">
              <a:spcAft>
                <a:spcPts val="0"/>
              </a:spcAft>
              <a:buFont typeface="Arial" pitchFamily="34" charset="0"/>
              <a:buChar char="•"/>
            </a:pPr>
            <a:endParaRPr lang="es-ES" sz="2400" dirty="0">
              <a:effectLst/>
              <a:latin typeface="Segoe UI Symbol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71450" indent="-171450">
              <a:spcAft>
                <a:spcPts val="0"/>
              </a:spcAft>
              <a:buFont typeface="Arial" pitchFamily="34" charset="0"/>
              <a:buChar char="•"/>
            </a:pPr>
            <a:r>
              <a:rPr lang="es-ES" sz="2400" dirty="0" smtClean="0">
                <a:latin typeface="Segoe UI Symbol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 asigna el usuario y contraseña de acceso al aplicativo MICOSTO</a:t>
            </a:r>
          </a:p>
          <a:p>
            <a:pPr>
              <a:spcAft>
                <a:spcPts val="0"/>
              </a:spcAft>
            </a:pPr>
            <a:r>
              <a:rPr lang="es-ES" sz="2400" dirty="0" smtClean="0"/>
              <a:t>  http</a:t>
            </a:r>
            <a:r>
              <a:rPr lang="es-ES" sz="2400" dirty="0"/>
              <a:t>://sgp.pcm.gob.pe/micosto</a:t>
            </a:r>
            <a:endParaRPr lang="es-PE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30 Imagen" descr="3.png"/>
          <p:cNvPicPr>
            <a:picLocks noChangeAspect="1"/>
          </p:cNvPicPr>
          <p:nvPr/>
        </p:nvPicPr>
        <p:blipFill>
          <a:blip r:embed="rId3" cstate="print"/>
          <a:srcRect l="5402" t="33333" r="9161" b="29167"/>
          <a:stretch>
            <a:fillRect/>
          </a:stretch>
        </p:blipFill>
        <p:spPr bwMode="auto">
          <a:xfrm>
            <a:off x="7536160" y="1890028"/>
            <a:ext cx="4188296" cy="3642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40259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/>
      </p:transition>
    </mc:Choice>
    <mc:Fallback xmlns="">
      <p:transition spd="slow">
        <p:push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15689</TotalTime>
  <Words>907</Words>
  <Application>Microsoft Office PowerPoint</Application>
  <PresentationFormat>Personalizado</PresentationFormat>
  <Paragraphs>133</Paragraphs>
  <Slides>26</Slides>
  <Notes>18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26</vt:i4>
      </vt:variant>
    </vt:vector>
  </HeadingPairs>
  <TitlesOfParts>
    <vt:vector size="27" baseType="lpstr">
      <vt:lpstr>Tema de Office</vt:lpstr>
      <vt:lpstr>Metodología de costos de Procedimientos Administrativos y uso del aplicativo MICOSTO  Elaborado por: Allan Santos Becerra    Fecha: 20/10/2014   </vt:lpstr>
      <vt:lpstr>Tabla ASME  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allan santos</dc:creator>
  <cp:lastModifiedBy>Usuario</cp:lastModifiedBy>
  <cp:revision>1213</cp:revision>
  <cp:lastPrinted>2014-06-27T08:54:13Z</cp:lastPrinted>
  <dcterms:created xsi:type="dcterms:W3CDTF">2012-07-18T21:46:37Z</dcterms:created>
  <dcterms:modified xsi:type="dcterms:W3CDTF">2014-10-20T18:38:46Z</dcterms:modified>
</cp:coreProperties>
</file>